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0.xml" ContentType="application/vnd.openxmlformats-officedocument.presentationml.tags+xml"/>
  <Override PartName="/ppt/tags/tag71.xml" ContentType="application/vnd.openxmlformats-officedocument.presentationml.tags+xml"/>
  <Override PartName="/ppt/notesSlides/notesSlide3.xml" ContentType="application/vnd.openxmlformats-officedocument.presentationml.notesSlide+xml"/>
  <Override PartName="/ppt/tags/tag7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67" r:id="rId3"/>
  </p:sldMasterIdLst>
  <p:notesMasterIdLst>
    <p:notesMasterId r:id="rId46"/>
  </p:notesMasterIdLst>
  <p:handoutMasterIdLst>
    <p:handoutMasterId r:id="rId47"/>
  </p:handoutMasterIdLst>
  <p:sldIdLst>
    <p:sldId id="1103" r:id="rId4"/>
    <p:sldId id="1104" r:id="rId5"/>
    <p:sldId id="1295" r:id="rId6"/>
    <p:sldId id="1296" r:id="rId7"/>
    <p:sldId id="1297" r:id="rId8"/>
    <p:sldId id="1298" r:id="rId9"/>
    <p:sldId id="1299" r:id="rId10"/>
    <p:sldId id="1300" r:id="rId11"/>
    <p:sldId id="927" r:id="rId12"/>
    <p:sldId id="1289" r:id="rId13"/>
    <p:sldId id="1305" r:id="rId14"/>
    <p:sldId id="1291" r:id="rId15"/>
    <p:sldId id="1292" r:id="rId16"/>
    <p:sldId id="1170" r:id="rId17"/>
    <p:sldId id="1293" r:id="rId18"/>
    <p:sldId id="996" r:id="rId19"/>
    <p:sldId id="1171" r:id="rId20"/>
    <p:sldId id="1301" r:id="rId21"/>
    <p:sldId id="1242" r:id="rId22"/>
    <p:sldId id="1243" r:id="rId23"/>
    <p:sldId id="1245" r:id="rId24"/>
    <p:sldId id="1246" r:id="rId25"/>
    <p:sldId id="1248" r:id="rId26"/>
    <p:sldId id="1306" r:id="rId27"/>
    <p:sldId id="1307" r:id="rId28"/>
    <p:sldId id="1255" r:id="rId29"/>
    <p:sldId id="1256" r:id="rId30"/>
    <p:sldId id="1311" r:id="rId31"/>
    <p:sldId id="1187" r:id="rId32"/>
    <p:sldId id="1258" r:id="rId33"/>
    <p:sldId id="1191" r:id="rId34"/>
    <p:sldId id="1308" r:id="rId35"/>
    <p:sldId id="1309" r:id="rId36"/>
    <p:sldId id="1310" r:id="rId37"/>
    <p:sldId id="1251" r:id="rId38"/>
    <p:sldId id="1252" r:id="rId39"/>
    <p:sldId id="1312" r:id="rId40"/>
    <p:sldId id="1313" r:id="rId41"/>
    <p:sldId id="1314" r:id="rId42"/>
    <p:sldId id="1304" r:id="rId43"/>
    <p:sldId id="1283" r:id="rId44"/>
    <p:sldId id="508" r:id="rId45"/>
  </p:sldIdLst>
  <p:sldSz cx="9721850" cy="5400675"/>
  <p:notesSz cx="6858000" cy="9144000"/>
  <p:defaultTextStyle>
    <a:defPPr>
      <a:defRPr lang="zh-CN"/>
    </a:defPPr>
    <a:lvl1pPr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1pPr>
    <a:lvl2pPr marL="482600" indent="-25400"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2pPr>
    <a:lvl3pPr marL="966470" indent="-52070"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3pPr>
    <a:lvl4pPr marL="1450340" indent="-79375"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4pPr>
    <a:lvl5pPr marL="1934210" indent="-106045"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5pPr>
    <a:lvl6pPr marL="2284730" algn="l" defTabSz="913765" rtl="0" eaLnBrk="1" latinLnBrk="0" hangingPunct="1">
      <a:defRPr sz="1900" kern="1200">
        <a:solidFill>
          <a:schemeClr val="tx1"/>
        </a:solidFill>
        <a:latin typeface="Arial" panose="020B0604020202020204" pitchFamily="34" charset="0"/>
        <a:ea typeface="宋体" panose="02010600030101010101" pitchFamily="2" charset="-122"/>
        <a:cs typeface="+mn-cs"/>
      </a:defRPr>
    </a:lvl6pPr>
    <a:lvl7pPr marL="2741930" algn="l" defTabSz="913765" rtl="0" eaLnBrk="1" latinLnBrk="0" hangingPunct="1">
      <a:defRPr sz="1900" kern="1200">
        <a:solidFill>
          <a:schemeClr val="tx1"/>
        </a:solidFill>
        <a:latin typeface="Arial" panose="020B0604020202020204" pitchFamily="34" charset="0"/>
        <a:ea typeface="宋体" panose="02010600030101010101" pitchFamily="2" charset="-122"/>
        <a:cs typeface="+mn-cs"/>
      </a:defRPr>
    </a:lvl7pPr>
    <a:lvl8pPr marL="3198495" algn="l" defTabSz="913765" rtl="0" eaLnBrk="1" latinLnBrk="0" hangingPunct="1">
      <a:defRPr sz="1900" kern="1200">
        <a:solidFill>
          <a:schemeClr val="tx1"/>
        </a:solidFill>
        <a:latin typeface="Arial" panose="020B0604020202020204" pitchFamily="34" charset="0"/>
        <a:ea typeface="宋体" panose="02010600030101010101" pitchFamily="2" charset="-122"/>
        <a:cs typeface="+mn-cs"/>
      </a:defRPr>
    </a:lvl8pPr>
    <a:lvl9pPr marL="3655695" algn="l" defTabSz="913765" rtl="0" eaLnBrk="1" latinLnBrk="0" hangingPunct="1">
      <a:defRPr sz="19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6">
          <p15:clr>
            <a:srgbClr val="A4A3A4"/>
          </p15:clr>
        </p15:guide>
        <p15:guide id="2" pos="3063">
          <p15:clr>
            <a:srgbClr val="A4A3A4"/>
          </p15:clr>
        </p15:guide>
      </p15:sldGuideLst>
    </p:ext>
    <p:ext uri="{2D200454-40CA-4A62-9FC3-DE9A4176ACB9}">
      <p15:notesGuideLst xmlns:p15="http://schemas.microsoft.com/office/powerpoint/2012/main">
        <p15:guide id="1" orient="horz" pos="2754">
          <p15:clr>
            <a:srgbClr val="A4A3A4"/>
          </p15:clr>
        </p15:guide>
        <p15:guide id="2" pos="216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郭 海明" initials="郭" lastIdx="3" clrIdx="1"/>
  <p:cmAuthor id="3" name="lenovo" initials="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608CE"/>
    <a:srgbClr val="0000FF"/>
    <a:srgbClr val="00FFFF"/>
    <a:srgbClr val="FBFFFF"/>
    <a:srgbClr val="FFFFFF"/>
    <a:srgbClr val="291AE6"/>
    <a:srgbClr val="00FF00"/>
    <a:srgbClr val="4335F7"/>
    <a:srgbClr val="FF505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1" autoAdjust="0"/>
    <p:restoredTop sz="99649" autoAdjust="0"/>
  </p:normalViewPr>
  <p:slideViewPr>
    <p:cSldViewPr showGuides="1">
      <p:cViewPr>
        <p:scale>
          <a:sx n="100" d="100"/>
          <a:sy n="100" d="100"/>
        </p:scale>
        <p:origin x="43" y="641"/>
      </p:cViewPr>
      <p:guideLst>
        <p:guide orient="horz" pos="1626"/>
        <p:guide pos="3063"/>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68" d="100"/>
          <a:sy n="68" d="100"/>
        </p:scale>
        <p:origin x="-3336" y="-90"/>
      </p:cViewPr>
      <p:guideLst>
        <p:guide orient="horz" pos="2754"/>
        <p:guide pos="216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ky\Desktop\1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1"/>
          <c:order val="1"/>
          <c:tx>
            <c:strRef>
              <c:f>Sheet1!$H$13</c:f>
              <c:strCache>
                <c:ptCount val="1"/>
                <c:pt idx="0">
                  <c:v>每次事故死亡人数</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ext>
            </c:extLst>
          </c:dLbls>
          <c:cat>
            <c:strRef>
              <c:f>Sheet1!$I$11:$M$11</c:f>
              <c:strCache>
                <c:ptCount val="5"/>
                <c:pt idx="0">
                  <c:v>2016年</c:v>
                </c:pt>
                <c:pt idx="1">
                  <c:v>2017年</c:v>
                </c:pt>
                <c:pt idx="2">
                  <c:v>2018年</c:v>
                </c:pt>
                <c:pt idx="3">
                  <c:v>2019年</c:v>
                </c:pt>
                <c:pt idx="4">
                  <c:v>2020年</c:v>
                </c:pt>
              </c:strCache>
            </c:strRef>
          </c:cat>
          <c:val>
            <c:numRef>
              <c:f>Sheet1!$I$13:$M$13</c:f>
              <c:numCache>
                <c:formatCode>0.00_ </c:formatCode>
                <c:ptCount val="5"/>
                <c:pt idx="0">
                  <c:v>5.59</c:v>
                </c:pt>
                <c:pt idx="1">
                  <c:v>3</c:v>
                </c:pt>
                <c:pt idx="2">
                  <c:v>2.1</c:v>
                </c:pt>
                <c:pt idx="3">
                  <c:v>2.29</c:v>
                </c:pt>
                <c:pt idx="4">
                  <c:v>1.94</c:v>
                </c:pt>
              </c:numCache>
            </c:numRef>
          </c:val>
          <c:smooth val="0"/>
          <c:extLst>
            <c:ext xmlns:c16="http://schemas.microsoft.com/office/drawing/2014/chart" uri="{C3380CC4-5D6E-409C-BE32-E72D297353CC}">
              <c16:uniqueId val="{00000000-51B3-432A-BFB9-F1008B5024E4}"/>
            </c:ext>
          </c:extLst>
        </c:ser>
        <c:dLbls>
          <c:showLegendKey val="0"/>
          <c:showVal val="0"/>
          <c:showCatName val="0"/>
          <c:showSerName val="0"/>
          <c:showPercent val="0"/>
          <c:showBubbleSize val="0"/>
        </c:dLbls>
        <c:marker val="1"/>
        <c:smooth val="0"/>
        <c:axId val="738142712"/>
        <c:axId val="736129896"/>
      </c:lineChart>
      <c:lineChart>
        <c:grouping val="stacked"/>
        <c:varyColors val="0"/>
        <c:ser>
          <c:idx val="0"/>
          <c:order val="0"/>
          <c:tx>
            <c:strRef>
              <c:f>Sheet1!$H$12</c:f>
              <c:strCache>
                <c:ptCount val="1"/>
                <c:pt idx="0">
                  <c:v>事故数</c:v>
                </c:pt>
              </c:strCache>
            </c:strRef>
          </c:tx>
          <c:spPr>
            <a:ln w="19050" cap="rnd">
              <a:solidFill>
                <a:schemeClr val="accent1"/>
              </a:solidFill>
              <a:round/>
            </a:ln>
            <a:effectLst/>
          </c:spPr>
          <c:marker>
            <c:symbol val="circle"/>
            <c:size val="5"/>
            <c:spPr>
              <a:solidFill>
                <a:srgbClr val="C00000"/>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Sheet1!$I$11:$M$11</c:f>
              <c:strCache>
                <c:ptCount val="5"/>
                <c:pt idx="0">
                  <c:v>2016年</c:v>
                </c:pt>
                <c:pt idx="1">
                  <c:v>2017年</c:v>
                </c:pt>
                <c:pt idx="2">
                  <c:v>2018年</c:v>
                </c:pt>
                <c:pt idx="3">
                  <c:v>2019年</c:v>
                </c:pt>
                <c:pt idx="4">
                  <c:v>2020年</c:v>
                </c:pt>
              </c:strCache>
            </c:strRef>
          </c:cat>
          <c:val>
            <c:numRef>
              <c:f>Sheet1!$I$12:$M$12</c:f>
              <c:numCache>
                <c:formatCode>General</c:formatCode>
                <c:ptCount val="5"/>
                <c:pt idx="0">
                  <c:v>41</c:v>
                </c:pt>
                <c:pt idx="1">
                  <c:v>59</c:v>
                </c:pt>
                <c:pt idx="2">
                  <c:v>96</c:v>
                </c:pt>
                <c:pt idx="3">
                  <c:v>134</c:v>
                </c:pt>
                <c:pt idx="4">
                  <c:v>112</c:v>
                </c:pt>
              </c:numCache>
            </c:numRef>
          </c:val>
          <c:smooth val="0"/>
          <c:extLst>
            <c:ext xmlns:c16="http://schemas.microsoft.com/office/drawing/2014/chart" uri="{C3380CC4-5D6E-409C-BE32-E72D297353CC}">
              <c16:uniqueId val="{00000001-51B3-432A-BFB9-F1008B5024E4}"/>
            </c:ext>
          </c:extLst>
        </c:ser>
        <c:dLbls>
          <c:showLegendKey val="0"/>
          <c:showVal val="0"/>
          <c:showCatName val="0"/>
          <c:showSerName val="0"/>
          <c:showPercent val="0"/>
          <c:showBubbleSize val="0"/>
        </c:dLbls>
        <c:marker val="1"/>
        <c:smooth val="0"/>
        <c:axId val="728268280"/>
        <c:axId val="728267952"/>
      </c:lineChart>
      <c:valAx>
        <c:axId val="736129896"/>
        <c:scaling>
          <c:orientation val="minMax"/>
        </c:scaling>
        <c:delete val="0"/>
        <c:axPos val="r"/>
        <c:numFmt formatCode="0.00_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738142712"/>
        <c:crosses val="max"/>
        <c:crossBetween val="between"/>
      </c:valAx>
      <c:catAx>
        <c:axId val="738142712"/>
        <c:scaling>
          <c:orientation val="minMax"/>
        </c:scaling>
        <c:delete val="1"/>
        <c:axPos val="b"/>
        <c:numFmt formatCode="General" sourceLinked="1"/>
        <c:majorTickMark val="out"/>
        <c:minorTickMark val="none"/>
        <c:tickLblPos val="nextTo"/>
        <c:crossAx val="736129896"/>
        <c:crosses val="autoZero"/>
        <c:auto val="1"/>
        <c:lblAlgn val="ctr"/>
        <c:lblOffset val="100"/>
        <c:noMultiLvlLbl val="0"/>
      </c:catAx>
      <c:valAx>
        <c:axId val="728267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728268280"/>
        <c:crosses val="autoZero"/>
        <c:crossBetween val="between"/>
      </c:valAx>
      <c:catAx>
        <c:axId val="728268280"/>
        <c:scaling>
          <c:orientation val="minMax"/>
        </c:scaling>
        <c:delete val="1"/>
        <c:axPos val="b"/>
        <c:numFmt formatCode="General" sourceLinked="1"/>
        <c:majorTickMark val="out"/>
        <c:minorTickMark val="none"/>
        <c:tickLblPos val="nextTo"/>
        <c:crossAx val="72826795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solidFill>
      <a:schemeClr val="accent4">
        <a:lumMod val="20000"/>
        <a:lumOff val="80000"/>
        <a:alpha val="46000"/>
      </a:schemeClr>
    </a:solidFill>
    <a:ln w="9525" cap="flat" cmpd="sng" algn="ctr">
      <a:solidFill>
        <a:schemeClr val="tx1">
          <a:lumMod val="15000"/>
          <a:lumOff val="85000"/>
        </a:schemeClr>
      </a:solidFill>
      <a:round/>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3-24T18:45:57.638" idx="1">
    <p:pos x="996" y="-574"/>
    <p:text/>
  </p:cm>
</p:cmLst>
</file>

<file path=ppt/diagrams/colors1.xml><?xml version="1.0" encoding="utf-8"?>
<dgm:colorsDef xmlns:dgm="http://schemas.openxmlformats.org/drawingml/2006/diagram" xmlns:a="http://schemas.openxmlformats.org/drawingml/2006/main" uniqueId="urn:microsoft.com/office/officeart/2005/8/colors/accent4_2#1">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421F14C-9214-4F24-8290-3E7D4ED551AD}" type="doc">
      <dgm:prSet loTypeId="urn:microsoft.com/office/officeart/2005/8/layout/radial3" loCatId="relationship" qsTypeId="urn:microsoft.com/office/officeart/2005/8/quickstyle/simple5#1" qsCatId="simple" csTypeId="urn:microsoft.com/office/officeart/2005/8/colors/accent4_2#1" csCatId="accent4" phldr="1"/>
      <dgm:spPr/>
      <dgm:t>
        <a:bodyPr/>
        <a:lstStyle/>
        <a:p>
          <a:endParaRPr lang="zh-CN" altLang="en-US"/>
        </a:p>
      </dgm:t>
    </dgm:pt>
    <dgm:pt modelId="{EEEA006D-EC96-4B32-A021-BAAB2E2C6478}">
      <dgm:prSet phldrT="[文本]" phldr="0" custT="1"/>
      <dgm:spPr>
        <a:solidFill>
          <a:schemeClr val="tx2">
            <a:lumMod val="40000"/>
            <a:lumOff val="60000"/>
          </a:schemeClr>
        </a:solidFill>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en-US" altLang="zh-CN" sz="1400" dirty="0" smtClean="0">
              <a:latin typeface="黑体" panose="02010609060101010101" pitchFamily="49" charset="-122"/>
              <a:ea typeface="黑体" panose="02010609060101010101" pitchFamily="49" charset="-122"/>
            </a:rPr>
            <a:t>6</a:t>
          </a:r>
          <a:r>
            <a:rPr lang="zh-CN" altLang="en-US" sz="1400" dirty="0" smtClean="0">
              <a:latin typeface="黑体" panose="02010609060101010101" pitchFamily="49" charset="-122"/>
              <a:ea typeface="黑体" panose="02010609060101010101" pitchFamily="49" charset="-122"/>
            </a:rPr>
            <a:t>大水害类型</a:t>
          </a:r>
          <a:endParaRPr lang="zh-CN" altLang="en-US" sz="1400" dirty="0">
            <a:latin typeface="黑体" panose="02010609060101010101" pitchFamily="49" charset="-122"/>
            <a:ea typeface="黑体" panose="02010609060101010101" pitchFamily="49" charset="-122"/>
          </a:endParaRPr>
        </a:p>
      </dgm:t>
    </dgm:pt>
    <dgm:pt modelId="{CA301BD7-F521-49F5-B8CC-7218B57400D0}" type="parTrans" cxnId="{A4BD1F7B-EEF5-410F-BFD7-4AA7ACBE0C95}">
      <dgm:prSet/>
      <dgm:spPr/>
      <dgm:t>
        <a:bodyPr/>
        <a:lstStyle/>
        <a:p>
          <a:endParaRPr lang="zh-CN" altLang="en-US"/>
        </a:p>
      </dgm:t>
    </dgm:pt>
    <dgm:pt modelId="{D56DADCD-808F-4FBA-8D71-D8F7A58F8979}" type="sibTrans" cxnId="{A4BD1F7B-EEF5-410F-BFD7-4AA7ACBE0C95}">
      <dgm:prSet/>
      <dgm:spPr/>
      <dgm:t>
        <a:bodyPr/>
        <a:lstStyle/>
        <a:p>
          <a:endParaRPr lang="zh-CN" altLang="en-US"/>
        </a:p>
      </dgm:t>
    </dgm:pt>
    <dgm:pt modelId="{07594730-DF35-4CE3-BC3F-945F794AF1A3}">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1400" dirty="0" smtClean="0">
              <a:latin typeface="黑体" panose="02010609060101010101" pitchFamily="49" charset="-122"/>
              <a:ea typeface="黑体" panose="02010609060101010101" pitchFamily="49" charset="-122"/>
            </a:rPr>
            <a:t>大气降水</a:t>
          </a:r>
          <a:endParaRPr lang="zh-CN" altLang="en-US" sz="1400" dirty="0">
            <a:latin typeface="黑体" panose="02010609060101010101" pitchFamily="49" charset="-122"/>
            <a:ea typeface="黑体" panose="02010609060101010101" pitchFamily="49" charset="-122"/>
          </a:endParaRPr>
        </a:p>
      </dgm:t>
    </dgm:pt>
    <dgm:pt modelId="{FE646CF4-551B-4A3B-9602-940AAE244D6A}" type="parTrans" cxnId="{65CFF6ED-9E12-48E4-A93C-D2F9C92EFE56}">
      <dgm:prSet/>
      <dgm:spPr/>
      <dgm:t>
        <a:bodyPr/>
        <a:lstStyle/>
        <a:p>
          <a:endParaRPr lang="zh-CN" altLang="en-US"/>
        </a:p>
      </dgm:t>
    </dgm:pt>
    <dgm:pt modelId="{8B716B94-C997-4726-B0DF-B915A8872A45}" type="sibTrans" cxnId="{65CFF6ED-9E12-48E4-A93C-D2F9C92EFE56}">
      <dgm:prSet/>
      <dgm:spPr/>
      <dgm:t>
        <a:bodyPr/>
        <a:lstStyle/>
        <a:p>
          <a:endParaRPr lang="zh-CN" altLang="en-US"/>
        </a:p>
      </dgm:t>
    </dgm:pt>
    <dgm:pt modelId="{1D63AB9F-70E2-478E-BA92-98D05103ECE7}">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1400" dirty="0" smtClean="0">
              <a:latin typeface="黑体" panose="02010609060101010101" pitchFamily="49" charset="-122"/>
              <a:ea typeface="黑体" panose="02010609060101010101" pitchFamily="49" charset="-122"/>
            </a:rPr>
            <a:t>地表水</a:t>
          </a:r>
          <a:endParaRPr lang="zh-CN" altLang="en-US" sz="1400" dirty="0">
            <a:latin typeface="黑体" panose="02010609060101010101" pitchFamily="49" charset="-122"/>
            <a:ea typeface="黑体" panose="02010609060101010101" pitchFamily="49" charset="-122"/>
          </a:endParaRPr>
        </a:p>
      </dgm:t>
    </dgm:pt>
    <dgm:pt modelId="{A872726E-BD6A-4A86-B881-B3F325A1C0A1}" type="parTrans" cxnId="{078209F0-840B-4185-BCBA-77153608F530}">
      <dgm:prSet/>
      <dgm:spPr/>
      <dgm:t>
        <a:bodyPr/>
        <a:lstStyle/>
        <a:p>
          <a:endParaRPr lang="zh-CN" altLang="en-US"/>
        </a:p>
      </dgm:t>
    </dgm:pt>
    <dgm:pt modelId="{22484EF7-B776-4ABB-BFD6-D5853A97261F}" type="sibTrans" cxnId="{078209F0-840B-4185-BCBA-77153608F530}">
      <dgm:prSet/>
      <dgm:spPr/>
      <dgm:t>
        <a:bodyPr/>
        <a:lstStyle/>
        <a:p>
          <a:endParaRPr lang="zh-CN" altLang="en-US"/>
        </a:p>
      </dgm:t>
    </dgm:pt>
    <dgm:pt modelId="{67415E5B-164E-4A78-8B12-0D56DC2253F2}">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1400" dirty="0" smtClean="0">
              <a:latin typeface="黑体" panose="02010609060101010101" pitchFamily="49" charset="-122"/>
              <a:ea typeface="黑体" panose="02010609060101010101" pitchFamily="49" charset="-122"/>
            </a:rPr>
            <a:t>顶板水</a:t>
          </a:r>
          <a:endParaRPr lang="zh-CN" altLang="en-US" sz="1400" dirty="0">
            <a:latin typeface="黑体" panose="02010609060101010101" pitchFamily="49" charset="-122"/>
            <a:ea typeface="黑体" panose="02010609060101010101" pitchFamily="49" charset="-122"/>
          </a:endParaRPr>
        </a:p>
      </dgm:t>
    </dgm:pt>
    <dgm:pt modelId="{3375E9F3-EAF6-4C85-96A5-99CEE010EEC9}" type="parTrans" cxnId="{E5F640A8-9CD4-4257-9893-8A1CE65C2028}">
      <dgm:prSet/>
      <dgm:spPr/>
      <dgm:t>
        <a:bodyPr/>
        <a:lstStyle/>
        <a:p>
          <a:endParaRPr lang="zh-CN" altLang="en-US"/>
        </a:p>
      </dgm:t>
    </dgm:pt>
    <dgm:pt modelId="{93D4FBBF-DFD1-4C14-A4B4-84CD8835EC55}" type="sibTrans" cxnId="{E5F640A8-9CD4-4257-9893-8A1CE65C2028}">
      <dgm:prSet/>
      <dgm:spPr/>
      <dgm:t>
        <a:bodyPr/>
        <a:lstStyle/>
        <a:p>
          <a:endParaRPr lang="zh-CN" altLang="en-US"/>
        </a:p>
      </dgm:t>
    </dgm:pt>
    <dgm:pt modelId="{7B410531-204B-48D3-B116-A77EE4A40F47}">
      <dgm:prSet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1400" dirty="0" smtClean="0">
              <a:latin typeface="黑体" panose="02010609060101010101" pitchFamily="49" charset="-122"/>
              <a:ea typeface="黑体" panose="02010609060101010101" pitchFamily="49" charset="-122"/>
            </a:rPr>
            <a:t>底板水</a:t>
          </a:r>
          <a:endParaRPr lang="zh-CN" altLang="en-US" sz="1400" dirty="0">
            <a:latin typeface="黑体" panose="02010609060101010101" pitchFamily="49" charset="-122"/>
            <a:ea typeface="黑体" panose="02010609060101010101" pitchFamily="49" charset="-122"/>
          </a:endParaRPr>
        </a:p>
      </dgm:t>
    </dgm:pt>
    <dgm:pt modelId="{80B685B3-F161-49E4-8D0B-6359CA53981E}" type="parTrans" cxnId="{3EAA3E6B-3E11-4D58-9B25-7F94D23F16CB}">
      <dgm:prSet/>
      <dgm:spPr/>
      <dgm:t>
        <a:bodyPr/>
        <a:lstStyle/>
        <a:p>
          <a:endParaRPr lang="zh-CN" altLang="en-US"/>
        </a:p>
      </dgm:t>
    </dgm:pt>
    <dgm:pt modelId="{4F97D868-3066-4422-942F-3642E76765B9}" type="sibTrans" cxnId="{3EAA3E6B-3E11-4D58-9B25-7F94D23F16CB}">
      <dgm:prSet/>
      <dgm:spPr/>
      <dgm:t>
        <a:bodyPr/>
        <a:lstStyle/>
        <a:p>
          <a:endParaRPr lang="zh-CN" altLang="en-US"/>
        </a:p>
      </dgm:t>
    </dgm:pt>
    <dgm:pt modelId="{16E411F6-3A93-437B-8E5F-B24171C12CA8}">
      <dgm:prSet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1400" dirty="0" smtClean="0">
              <a:latin typeface="黑体" panose="02010609060101010101" pitchFamily="49" charset="-122"/>
              <a:ea typeface="黑体" panose="02010609060101010101" pitchFamily="49" charset="-122"/>
            </a:rPr>
            <a:t>老空水</a:t>
          </a:r>
          <a:endParaRPr lang="zh-CN" altLang="en-US" sz="1400" dirty="0">
            <a:latin typeface="黑体" panose="02010609060101010101" pitchFamily="49" charset="-122"/>
            <a:ea typeface="黑体" panose="02010609060101010101" pitchFamily="49" charset="-122"/>
          </a:endParaRPr>
        </a:p>
      </dgm:t>
    </dgm:pt>
    <dgm:pt modelId="{C2DD85CF-518E-4A3D-B562-09259C71B21A}" type="parTrans" cxnId="{D60F88E9-4122-44DB-A789-30F8221A18C8}">
      <dgm:prSet/>
      <dgm:spPr/>
      <dgm:t>
        <a:bodyPr/>
        <a:lstStyle/>
        <a:p>
          <a:endParaRPr lang="zh-CN" altLang="en-US"/>
        </a:p>
      </dgm:t>
    </dgm:pt>
    <dgm:pt modelId="{609B04A8-ED76-4A37-BD23-0B9ECC7FB689}" type="sibTrans" cxnId="{D60F88E9-4122-44DB-A789-30F8221A18C8}">
      <dgm:prSet/>
      <dgm:spPr/>
      <dgm:t>
        <a:bodyPr/>
        <a:lstStyle/>
        <a:p>
          <a:endParaRPr lang="zh-CN" altLang="en-US"/>
        </a:p>
      </dgm:t>
    </dgm:pt>
    <dgm:pt modelId="{F7D9BAEC-043A-4248-97ED-B57467E2FB6E}">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1400" dirty="0" smtClean="0">
              <a:latin typeface="黑体" panose="02010609060101010101" pitchFamily="49" charset="-122"/>
              <a:ea typeface="黑体" panose="02010609060101010101" pitchFamily="49" charset="-122"/>
            </a:rPr>
            <a:t>断层、陷落柱</a:t>
          </a:r>
          <a:endParaRPr lang="zh-CN" altLang="en-US" sz="1400" dirty="0">
            <a:latin typeface="黑体" panose="02010609060101010101" pitchFamily="49" charset="-122"/>
            <a:ea typeface="黑体" panose="02010609060101010101" pitchFamily="49" charset="-122"/>
          </a:endParaRPr>
        </a:p>
      </dgm:t>
    </dgm:pt>
    <dgm:pt modelId="{BA584584-3550-4B52-AD11-06D7ACD1FA25}" type="parTrans" cxnId="{DD74491E-F054-4A70-BF20-9589108CCF59}">
      <dgm:prSet/>
      <dgm:spPr/>
      <dgm:t>
        <a:bodyPr/>
        <a:lstStyle/>
        <a:p>
          <a:endParaRPr lang="zh-CN" altLang="en-US"/>
        </a:p>
      </dgm:t>
    </dgm:pt>
    <dgm:pt modelId="{16C377F0-4CB7-4C6D-B075-A392E79B82B4}" type="sibTrans" cxnId="{DD74491E-F054-4A70-BF20-9589108CCF59}">
      <dgm:prSet/>
      <dgm:spPr/>
      <dgm:t>
        <a:bodyPr/>
        <a:lstStyle/>
        <a:p>
          <a:endParaRPr lang="zh-CN" altLang="en-US"/>
        </a:p>
      </dgm:t>
    </dgm:pt>
    <dgm:pt modelId="{2EBEC160-CC00-4E92-91FC-218B84C4485A}" type="pres">
      <dgm:prSet presAssocID="{F421F14C-9214-4F24-8290-3E7D4ED551AD}" presName="composite" presStyleCnt="0">
        <dgm:presLayoutVars>
          <dgm:chMax val="1"/>
          <dgm:dir/>
          <dgm:resizeHandles val="exact"/>
        </dgm:presLayoutVars>
      </dgm:prSet>
      <dgm:spPr/>
      <dgm:t>
        <a:bodyPr/>
        <a:lstStyle/>
        <a:p>
          <a:endParaRPr lang="zh-CN" altLang="en-US"/>
        </a:p>
      </dgm:t>
    </dgm:pt>
    <dgm:pt modelId="{7F937D23-C5E8-446E-B089-16580DA089E8}" type="pres">
      <dgm:prSet presAssocID="{F421F14C-9214-4F24-8290-3E7D4ED551AD}" presName="radial" presStyleCnt="0">
        <dgm:presLayoutVars>
          <dgm:animLvl val="ctr"/>
        </dgm:presLayoutVars>
      </dgm:prSet>
      <dgm:spPr/>
    </dgm:pt>
    <dgm:pt modelId="{C9A4AFA8-0165-4FD4-B182-FAEDA04C7E78}" type="pres">
      <dgm:prSet presAssocID="{EEEA006D-EC96-4B32-A021-BAAB2E2C6478}" presName="centerShape" presStyleLbl="vennNode1" presStyleIdx="0" presStyleCnt="7"/>
      <dgm:spPr/>
      <dgm:t>
        <a:bodyPr/>
        <a:lstStyle/>
        <a:p>
          <a:endParaRPr lang="zh-CN" altLang="en-US"/>
        </a:p>
      </dgm:t>
    </dgm:pt>
    <dgm:pt modelId="{C98A102F-CFD5-44E5-BBC5-B01FE215466F}" type="pres">
      <dgm:prSet presAssocID="{07594730-DF35-4CE3-BC3F-945F794AF1A3}" presName="node" presStyleLbl="vennNode1" presStyleIdx="1" presStyleCnt="7">
        <dgm:presLayoutVars>
          <dgm:bulletEnabled val="1"/>
        </dgm:presLayoutVars>
      </dgm:prSet>
      <dgm:spPr/>
      <dgm:t>
        <a:bodyPr/>
        <a:lstStyle/>
        <a:p>
          <a:endParaRPr lang="zh-CN" altLang="en-US"/>
        </a:p>
      </dgm:t>
    </dgm:pt>
    <dgm:pt modelId="{515099E9-69B4-45DD-B5B8-65F26556D682}" type="pres">
      <dgm:prSet presAssocID="{1D63AB9F-70E2-478E-BA92-98D05103ECE7}" presName="node" presStyleLbl="vennNode1" presStyleIdx="2" presStyleCnt="7">
        <dgm:presLayoutVars>
          <dgm:bulletEnabled val="1"/>
        </dgm:presLayoutVars>
      </dgm:prSet>
      <dgm:spPr/>
      <dgm:t>
        <a:bodyPr/>
        <a:lstStyle/>
        <a:p>
          <a:endParaRPr lang="zh-CN" altLang="en-US"/>
        </a:p>
      </dgm:t>
    </dgm:pt>
    <dgm:pt modelId="{11629D17-E7A7-4E72-89F8-BDF0DB9E889C}" type="pres">
      <dgm:prSet presAssocID="{67415E5B-164E-4A78-8B12-0D56DC2253F2}" presName="node" presStyleLbl="vennNode1" presStyleIdx="3" presStyleCnt="7">
        <dgm:presLayoutVars>
          <dgm:bulletEnabled val="1"/>
        </dgm:presLayoutVars>
      </dgm:prSet>
      <dgm:spPr/>
      <dgm:t>
        <a:bodyPr/>
        <a:lstStyle/>
        <a:p>
          <a:endParaRPr lang="zh-CN" altLang="en-US"/>
        </a:p>
      </dgm:t>
    </dgm:pt>
    <dgm:pt modelId="{CD148D25-5318-4A29-9CC8-460157EB2AEF}" type="pres">
      <dgm:prSet presAssocID="{7B410531-204B-48D3-B116-A77EE4A40F47}" presName="node" presStyleLbl="vennNode1" presStyleIdx="4" presStyleCnt="7">
        <dgm:presLayoutVars>
          <dgm:bulletEnabled val="1"/>
        </dgm:presLayoutVars>
      </dgm:prSet>
      <dgm:spPr/>
      <dgm:t>
        <a:bodyPr/>
        <a:lstStyle/>
        <a:p>
          <a:endParaRPr lang="zh-CN" altLang="en-US"/>
        </a:p>
      </dgm:t>
    </dgm:pt>
    <dgm:pt modelId="{705DC810-F3BC-4282-8630-221D932169A4}" type="pres">
      <dgm:prSet presAssocID="{16E411F6-3A93-437B-8E5F-B24171C12CA8}" presName="node" presStyleLbl="vennNode1" presStyleIdx="5" presStyleCnt="7">
        <dgm:presLayoutVars>
          <dgm:bulletEnabled val="1"/>
        </dgm:presLayoutVars>
      </dgm:prSet>
      <dgm:spPr/>
      <dgm:t>
        <a:bodyPr/>
        <a:lstStyle/>
        <a:p>
          <a:endParaRPr lang="zh-CN" altLang="en-US"/>
        </a:p>
      </dgm:t>
    </dgm:pt>
    <dgm:pt modelId="{BD5407D7-87F6-4028-B305-852700CF145D}" type="pres">
      <dgm:prSet presAssocID="{F7D9BAEC-043A-4248-97ED-B57467E2FB6E}" presName="node" presStyleLbl="vennNode1" presStyleIdx="6" presStyleCnt="7">
        <dgm:presLayoutVars>
          <dgm:bulletEnabled val="1"/>
        </dgm:presLayoutVars>
      </dgm:prSet>
      <dgm:spPr/>
      <dgm:t>
        <a:bodyPr/>
        <a:lstStyle/>
        <a:p>
          <a:endParaRPr lang="zh-CN" altLang="en-US"/>
        </a:p>
      </dgm:t>
    </dgm:pt>
  </dgm:ptLst>
  <dgm:cxnLst>
    <dgm:cxn modelId="{647E11CB-94AC-4E9C-83AD-F4CE633BEAAB}" type="presOf" srcId="{EEEA006D-EC96-4B32-A021-BAAB2E2C6478}" destId="{C9A4AFA8-0165-4FD4-B182-FAEDA04C7E78}" srcOrd="0" destOrd="0" presId="urn:microsoft.com/office/officeart/2005/8/layout/radial3"/>
    <dgm:cxn modelId="{B1A35FB9-28BE-410B-B7BB-DBA74DB1ED99}" type="presOf" srcId="{1D63AB9F-70E2-478E-BA92-98D05103ECE7}" destId="{515099E9-69B4-45DD-B5B8-65F26556D682}" srcOrd="0" destOrd="0" presId="urn:microsoft.com/office/officeart/2005/8/layout/radial3"/>
    <dgm:cxn modelId="{7AD00BAD-85F3-44E6-932B-818A27C2A849}" type="presOf" srcId="{F421F14C-9214-4F24-8290-3E7D4ED551AD}" destId="{2EBEC160-CC00-4E92-91FC-218B84C4485A}" srcOrd="0" destOrd="0" presId="urn:microsoft.com/office/officeart/2005/8/layout/radial3"/>
    <dgm:cxn modelId="{A1352C0C-6EB3-46D5-B6B5-B01113151EDE}" type="presOf" srcId="{7B410531-204B-48D3-B116-A77EE4A40F47}" destId="{CD148D25-5318-4A29-9CC8-460157EB2AEF}" srcOrd="0" destOrd="0" presId="urn:microsoft.com/office/officeart/2005/8/layout/radial3"/>
    <dgm:cxn modelId="{E5F640A8-9CD4-4257-9893-8A1CE65C2028}" srcId="{EEEA006D-EC96-4B32-A021-BAAB2E2C6478}" destId="{67415E5B-164E-4A78-8B12-0D56DC2253F2}" srcOrd="2" destOrd="0" parTransId="{3375E9F3-EAF6-4C85-96A5-99CEE010EEC9}" sibTransId="{93D4FBBF-DFD1-4C14-A4B4-84CD8835EC55}"/>
    <dgm:cxn modelId="{3A61FB4A-812F-4B14-9308-7CD93C6FC43F}" type="presOf" srcId="{16E411F6-3A93-437B-8E5F-B24171C12CA8}" destId="{705DC810-F3BC-4282-8630-221D932169A4}" srcOrd="0" destOrd="0" presId="urn:microsoft.com/office/officeart/2005/8/layout/radial3"/>
    <dgm:cxn modelId="{F3B28B12-D1A1-4F33-9132-ECCC9D2ABB4C}" type="presOf" srcId="{07594730-DF35-4CE3-BC3F-945F794AF1A3}" destId="{C98A102F-CFD5-44E5-BBC5-B01FE215466F}" srcOrd="0" destOrd="0" presId="urn:microsoft.com/office/officeart/2005/8/layout/radial3"/>
    <dgm:cxn modelId="{B69BAD7B-1F07-4C88-9E1D-BD68D96C1E81}" type="presOf" srcId="{67415E5B-164E-4A78-8B12-0D56DC2253F2}" destId="{11629D17-E7A7-4E72-89F8-BDF0DB9E889C}" srcOrd="0" destOrd="0" presId="urn:microsoft.com/office/officeart/2005/8/layout/radial3"/>
    <dgm:cxn modelId="{A4BD1F7B-EEF5-410F-BFD7-4AA7ACBE0C95}" srcId="{F421F14C-9214-4F24-8290-3E7D4ED551AD}" destId="{EEEA006D-EC96-4B32-A021-BAAB2E2C6478}" srcOrd="0" destOrd="0" parTransId="{CA301BD7-F521-49F5-B8CC-7218B57400D0}" sibTransId="{D56DADCD-808F-4FBA-8D71-D8F7A58F8979}"/>
    <dgm:cxn modelId="{65CFF6ED-9E12-48E4-A93C-D2F9C92EFE56}" srcId="{EEEA006D-EC96-4B32-A021-BAAB2E2C6478}" destId="{07594730-DF35-4CE3-BC3F-945F794AF1A3}" srcOrd="0" destOrd="0" parTransId="{FE646CF4-551B-4A3B-9602-940AAE244D6A}" sibTransId="{8B716B94-C997-4726-B0DF-B915A8872A45}"/>
    <dgm:cxn modelId="{658AFAB3-7EB6-424E-A1CC-A69D8C644886}" type="presOf" srcId="{F7D9BAEC-043A-4248-97ED-B57467E2FB6E}" destId="{BD5407D7-87F6-4028-B305-852700CF145D}" srcOrd="0" destOrd="0" presId="urn:microsoft.com/office/officeart/2005/8/layout/radial3"/>
    <dgm:cxn modelId="{D60F88E9-4122-44DB-A789-30F8221A18C8}" srcId="{EEEA006D-EC96-4B32-A021-BAAB2E2C6478}" destId="{16E411F6-3A93-437B-8E5F-B24171C12CA8}" srcOrd="4" destOrd="0" parTransId="{C2DD85CF-518E-4A3D-B562-09259C71B21A}" sibTransId="{609B04A8-ED76-4A37-BD23-0B9ECC7FB689}"/>
    <dgm:cxn modelId="{3EAA3E6B-3E11-4D58-9B25-7F94D23F16CB}" srcId="{EEEA006D-EC96-4B32-A021-BAAB2E2C6478}" destId="{7B410531-204B-48D3-B116-A77EE4A40F47}" srcOrd="3" destOrd="0" parTransId="{80B685B3-F161-49E4-8D0B-6359CA53981E}" sibTransId="{4F97D868-3066-4422-942F-3642E76765B9}"/>
    <dgm:cxn modelId="{078209F0-840B-4185-BCBA-77153608F530}" srcId="{EEEA006D-EC96-4B32-A021-BAAB2E2C6478}" destId="{1D63AB9F-70E2-478E-BA92-98D05103ECE7}" srcOrd="1" destOrd="0" parTransId="{A872726E-BD6A-4A86-B881-B3F325A1C0A1}" sibTransId="{22484EF7-B776-4ABB-BFD6-D5853A97261F}"/>
    <dgm:cxn modelId="{DD74491E-F054-4A70-BF20-9589108CCF59}" srcId="{EEEA006D-EC96-4B32-A021-BAAB2E2C6478}" destId="{F7D9BAEC-043A-4248-97ED-B57467E2FB6E}" srcOrd="5" destOrd="0" parTransId="{BA584584-3550-4B52-AD11-06D7ACD1FA25}" sibTransId="{16C377F0-4CB7-4C6D-B075-A392E79B82B4}"/>
    <dgm:cxn modelId="{63AEA848-96DF-4355-A325-49919FA6ED35}" type="presParOf" srcId="{2EBEC160-CC00-4E92-91FC-218B84C4485A}" destId="{7F937D23-C5E8-446E-B089-16580DA089E8}" srcOrd="0" destOrd="0" presId="urn:microsoft.com/office/officeart/2005/8/layout/radial3"/>
    <dgm:cxn modelId="{AE8A7678-3AE6-44A9-8FCD-CBE03446E3FD}" type="presParOf" srcId="{7F937D23-C5E8-446E-B089-16580DA089E8}" destId="{C9A4AFA8-0165-4FD4-B182-FAEDA04C7E78}" srcOrd="0" destOrd="0" presId="urn:microsoft.com/office/officeart/2005/8/layout/radial3"/>
    <dgm:cxn modelId="{ED3407B2-2427-46F4-B980-F5ECC830C0A1}" type="presParOf" srcId="{7F937D23-C5E8-446E-B089-16580DA089E8}" destId="{C98A102F-CFD5-44E5-BBC5-B01FE215466F}" srcOrd="1" destOrd="0" presId="urn:microsoft.com/office/officeart/2005/8/layout/radial3"/>
    <dgm:cxn modelId="{515CF3A7-D7BB-45A1-8ACC-F180ECEA20BD}" type="presParOf" srcId="{7F937D23-C5E8-446E-B089-16580DA089E8}" destId="{515099E9-69B4-45DD-B5B8-65F26556D682}" srcOrd="2" destOrd="0" presId="urn:microsoft.com/office/officeart/2005/8/layout/radial3"/>
    <dgm:cxn modelId="{2E6483D8-9E37-4C40-B5B1-F33D1E715B06}" type="presParOf" srcId="{7F937D23-C5E8-446E-B089-16580DA089E8}" destId="{11629D17-E7A7-4E72-89F8-BDF0DB9E889C}" srcOrd="3" destOrd="0" presId="urn:microsoft.com/office/officeart/2005/8/layout/radial3"/>
    <dgm:cxn modelId="{849E434A-D42E-4965-B619-67B3FB80700E}" type="presParOf" srcId="{7F937D23-C5E8-446E-B089-16580DA089E8}" destId="{CD148D25-5318-4A29-9CC8-460157EB2AEF}" srcOrd="4" destOrd="0" presId="urn:microsoft.com/office/officeart/2005/8/layout/radial3"/>
    <dgm:cxn modelId="{CF8D8BCB-8C04-4B36-96EF-9EEE7E00757C}" type="presParOf" srcId="{7F937D23-C5E8-446E-B089-16580DA089E8}" destId="{705DC810-F3BC-4282-8630-221D932169A4}" srcOrd="5" destOrd="0" presId="urn:microsoft.com/office/officeart/2005/8/layout/radial3"/>
    <dgm:cxn modelId="{C7F39198-C534-4081-9B2B-78FB97AF5FF8}" type="presParOf" srcId="{7F937D23-C5E8-446E-B089-16580DA089E8}" destId="{BD5407D7-87F6-4028-B305-852700CF145D}" srcOrd="6"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4AFA8-0165-4FD4-B182-FAEDA04C7E78}">
      <dsp:nvSpPr>
        <dsp:cNvPr id="0" name=""/>
        <dsp:cNvSpPr/>
      </dsp:nvSpPr>
      <dsp:spPr bwMode="white">
        <a:xfrm>
          <a:off x="2077754" y="742216"/>
          <a:ext cx="1849031" cy="1849031"/>
        </a:xfrm>
        <a:prstGeom prst="ellipse">
          <a:avLst/>
        </a:prstGeom>
        <a:solidFill>
          <a:schemeClr val="tx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n-US" altLang="zh-CN" sz="1400" kern="1200" dirty="0" smtClean="0">
              <a:latin typeface="黑体" panose="02010609060101010101" pitchFamily="49" charset="-122"/>
              <a:ea typeface="黑体" panose="02010609060101010101" pitchFamily="49" charset="-122"/>
            </a:rPr>
            <a:t>6</a:t>
          </a:r>
          <a:r>
            <a:rPr lang="zh-CN" altLang="en-US" sz="1400" kern="1200" dirty="0" smtClean="0">
              <a:latin typeface="黑体" panose="02010609060101010101" pitchFamily="49" charset="-122"/>
              <a:ea typeface="黑体" panose="02010609060101010101" pitchFamily="49" charset="-122"/>
            </a:rPr>
            <a:t>大水害类型</a:t>
          </a:r>
          <a:endParaRPr lang="zh-CN" altLang="en-US" sz="1400" kern="1200" dirty="0">
            <a:latin typeface="黑体" panose="02010609060101010101" pitchFamily="49" charset="-122"/>
            <a:ea typeface="黑体" panose="02010609060101010101" pitchFamily="49" charset="-122"/>
          </a:endParaRPr>
        </a:p>
      </dsp:txBody>
      <dsp:txXfrm>
        <a:off x="2348538" y="1013000"/>
        <a:ext cx="1307463" cy="1307463"/>
      </dsp:txXfrm>
    </dsp:sp>
    <dsp:sp modelId="{C98A102F-CFD5-44E5-BBC5-B01FE215466F}">
      <dsp:nvSpPr>
        <dsp:cNvPr id="0" name=""/>
        <dsp:cNvSpPr/>
      </dsp:nvSpPr>
      <dsp:spPr bwMode="white">
        <a:xfrm>
          <a:off x="2540012" y="330"/>
          <a:ext cx="924515" cy="924515"/>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kern="1200" dirty="0" smtClean="0">
              <a:latin typeface="黑体" panose="02010609060101010101" pitchFamily="49" charset="-122"/>
              <a:ea typeface="黑体" panose="02010609060101010101" pitchFamily="49" charset="-122"/>
            </a:rPr>
            <a:t>大气降水</a:t>
          </a:r>
          <a:endParaRPr lang="zh-CN" altLang="en-US" sz="1400" kern="1200" dirty="0">
            <a:latin typeface="黑体" panose="02010609060101010101" pitchFamily="49" charset="-122"/>
            <a:ea typeface="黑体" panose="02010609060101010101" pitchFamily="49" charset="-122"/>
          </a:endParaRPr>
        </a:p>
      </dsp:txBody>
      <dsp:txXfrm>
        <a:off x="2675404" y="135722"/>
        <a:ext cx="653731" cy="653731"/>
      </dsp:txXfrm>
    </dsp:sp>
    <dsp:sp modelId="{515099E9-69B4-45DD-B5B8-65F26556D682}">
      <dsp:nvSpPr>
        <dsp:cNvPr id="0" name=""/>
        <dsp:cNvSpPr/>
      </dsp:nvSpPr>
      <dsp:spPr bwMode="white">
        <a:xfrm>
          <a:off x="3582831" y="602402"/>
          <a:ext cx="924515" cy="924515"/>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kern="1200" dirty="0" smtClean="0">
              <a:latin typeface="黑体" panose="02010609060101010101" pitchFamily="49" charset="-122"/>
              <a:ea typeface="黑体" panose="02010609060101010101" pitchFamily="49" charset="-122"/>
            </a:rPr>
            <a:t>地表水</a:t>
          </a:r>
          <a:endParaRPr lang="zh-CN" altLang="en-US" sz="1400" kern="1200" dirty="0">
            <a:latin typeface="黑体" panose="02010609060101010101" pitchFamily="49" charset="-122"/>
            <a:ea typeface="黑体" panose="02010609060101010101" pitchFamily="49" charset="-122"/>
          </a:endParaRPr>
        </a:p>
      </dsp:txBody>
      <dsp:txXfrm>
        <a:off x="3718223" y="737794"/>
        <a:ext cx="653731" cy="653731"/>
      </dsp:txXfrm>
    </dsp:sp>
    <dsp:sp modelId="{11629D17-E7A7-4E72-89F8-BDF0DB9E889C}">
      <dsp:nvSpPr>
        <dsp:cNvPr id="0" name=""/>
        <dsp:cNvSpPr/>
      </dsp:nvSpPr>
      <dsp:spPr bwMode="white">
        <a:xfrm>
          <a:off x="3582831" y="1806546"/>
          <a:ext cx="924515" cy="924515"/>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kern="1200" dirty="0" smtClean="0">
              <a:latin typeface="黑体" panose="02010609060101010101" pitchFamily="49" charset="-122"/>
              <a:ea typeface="黑体" panose="02010609060101010101" pitchFamily="49" charset="-122"/>
            </a:rPr>
            <a:t>顶板水</a:t>
          </a:r>
          <a:endParaRPr lang="zh-CN" altLang="en-US" sz="1400" kern="1200" dirty="0">
            <a:latin typeface="黑体" panose="02010609060101010101" pitchFamily="49" charset="-122"/>
            <a:ea typeface="黑体" panose="02010609060101010101" pitchFamily="49" charset="-122"/>
          </a:endParaRPr>
        </a:p>
      </dsp:txBody>
      <dsp:txXfrm>
        <a:off x="3718223" y="1941938"/>
        <a:ext cx="653731" cy="653731"/>
      </dsp:txXfrm>
    </dsp:sp>
    <dsp:sp modelId="{CD148D25-5318-4A29-9CC8-460157EB2AEF}">
      <dsp:nvSpPr>
        <dsp:cNvPr id="0" name=""/>
        <dsp:cNvSpPr/>
      </dsp:nvSpPr>
      <dsp:spPr bwMode="white">
        <a:xfrm>
          <a:off x="2540012" y="2408619"/>
          <a:ext cx="924515" cy="924515"/>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kern="1200" dirty="0" smtClean="0">
              <a:latin typeface="黑体" panose="02010609060101010101" pitchFamily="49" charset="-122"/>
              <a:ea typeface="黑体" panose="02010609060101010101" pitchFamily="49" charset="-122"/>
            </a:rPr>
            <a:t>底板水</a:t>
          </a:r>
          <a:endParaRPr lang="zh-CN" altLang="en-US" sz="1400" kern="1200" dirty="0">
            <a:latin typeface="黑体" panose="02010609060101010101" pitchFamily="49" charset="-122"/>
            <a:ea typeface="黑体" panose="02010609060101010101" pitchFamily="49" charset="-122"/>
          </a:endParaRPr>
        </a:p>
      </dsp:txBody>
      <dsp:txXfrm>
        <a:off x="2675404" y="2544011"/>
        <a:ext cx="653731" cy="653731"/>
      </dsp:txXfrm>
    </dsp:sp>
    <dsp:sp modelId="{705DC810-F3BC-4282-8630-221D932169A4}">
      <dsp:nvSpPr>
        <dsp:cNvPr id="0" name=""/>
        <dsp:cNvSpPr/>
      </dsp:nvSpPr>
      <dsp:spPr bwMode="white">
        <a:xfrm>
          <a:off x="1497192" y="1806546"/>
          <a:ext cx="924515" cy="924515"/>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kern="1200" dirty="0" smtClean="0">
              <a:latin typeface="黑体" panose="02010609060101010101" pitchFamily="49" charset="-122"/>
              <a:ea typeface="黑体" panose="02010609060101010101" pitchFamily="49" charset="-122"/>
            </a:rPr>
            <a:t>老空水</a:t>
          </a:r>
          <a:endParaRPr lang="zh-CN" altLang="en-US" sz="1400" kern="1200" dirty="0">
            <a:latin typeface="黑体" panose="02010609060101010101" pitchFamily="49" charset="-122"/>
            <a:ea typeface="黑体" panose="02010609060101010101" pitchFamily="49" charset="-122"/>
          </a:endParaRPr>
        </a:p>
      </dsp:txBody>
      <dsp:txXfrm>
        <a:off x="1632584" y="1941938"/>
        <a:ext cx="653731" cy="653731"/>
      </dsp:txXfrm>
    </dsp:sp>
    <dsp:sp modelId="{BD5407D7-87F6-4028-B305-852700CF145D}">
      <dsp:nvSpPr>
        <dsp:cNvPr id="0" name=""/>
        <dsp:cNvSpPr/>
      </dsp:nvSpPr>
      <dsp:spPr bwMode="white">
        <a:xfrm>
          <a:off x="1497192" y="602402"/>
          <a:ext cx="924515" cy="924515"/>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kern="1200" dirty="0" smtClean="0">
              <a:latin typeface="黑体" panose="02010609060101010101" pitchFamily="49" charset="-122"/>
              <a:ea typeface="黑体" panose="02010609060101010101" pitchFamily="49" charset="-122"/>
            </a:rPr>
            <a:t>断层、陷落柱</a:t>
          </a:r>
          <a:endParaRPr lang="zh-CN" altLang="en-US" sz="1400" kern="1200" dirty="0">
            <a:latin typeface="黑体" panose="02010609060101010101" pitchFamily="49" charset="-122"/>
            <a:ea typeface="黑体" panose="02010609060101010101" pitchFamily="49" charset="-122"/>
          </a:endParaRPr>
        </a:p>
      </dsp:txBody>
      <dsp:txXfrm>
        <a:off x="1632584" y="737794"/>
        <a:ext cx="653731" cy="65373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67740"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67740" fontAlgn="auto">
              <a:spcBef>
                <a:spcPts val="0"/>
              </a:spcBef>
              <a:spcAft>
                <a:spcPts val="0"/>
              </a:spcAft>
              <a:defRPr sz="1200" smtClean="0">
                <a:latin typeface="+mn-lt"/>
                <a:ea typeface="+mn-ea"/>
              </a:defRPr>
            </a:lvl1pPr>
          </a:lstStyle>
          <a:p>
            <a:pPr>
              <a:defRPr/>
            </a:pPr>
            <a:fld id="{CCBFAF72-1563-47D6-B7E6-34529404EE30}" type="datetimeFigureOut">
              <a:rPr lang="zh-CN" altLang="en-US"/>
              <a:t>2023-5-9</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967740" fontAlgn="auto">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967740" fontAlgn="auto">
              <a:spcBef>
                <a:spcPts val="0"/>
              </a:spcBef>
              <a:spcAft>
                <a:spcPts val="0"/>
              </a:spcAft>
              <a:defRPr sz="1200" smtClean="0">
                <a:latin typeface="+mn-lt"/>
                <a:ea typeface="+mn-ea"/>
              </a:defRPr>
            </a:lvl1pPr>
          </a:lstStyle>
          <a:p>
            <a:pPr>
              <a:defRPr/>
            </a:pPr>
            <a:fld id="{3219187B-8851-4471-879F-35BFB0C031CE}" type="slidenum">
              <a:rPr lang="zh-CN" altLang="en-US"/>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67740"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67740" fontAlgn="auto">
              <a:spcBef>
                <a:spcPts val="0"/>
              </a:spcBef>
              <a:spcAft>
                <a:spcPts val="0"/>
              </a:spcAft>
              <a:defRPr sz="1200" smtClean="0">
                <a:latin typeface="+mn-lt"/>
                <a:ea typeface="+mn-ea"/>
              </a:defRPr>
            </a:lvl1pPr>
          </a:lstStyle>
          <a:p>
            <a:pPr>
              <a:defRPr/>
            </a:pPr>
            <a:fld id="{001866E4-F001-4660-AF58-DE5DC3ECCFA6}" type="datetimeFigureOut">
              <a:rPr lang="zh-CN" altLang="en-US"/>
              <a:t>2023-5-9</a:t>
            </a:fld>
            <a:endParaRPr lang="zh-CN" altLang="en-US"/>
          </a:p>
        </p:txBody>
      </p:sp>
      <p:sp>
        <p:nvSpPr>
          <p:cNvPr id="4" name="幻灯片图像占位符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67740"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967740" fontAlgn="auto">
              <a:spcBef>
                <a:spcPts val="0"/>
              </a:spcBef>
              <a:spcAft>
                <a:spcPts val="0"/>
              </a:spcAft>
              <a:defRPr sz="1200" smtClean="0">
                <a:latin typeface="+mn-lt"/>
                <a:ea typeface="+mn-ea"/>
              </a:defRPr>
            </a:lvl1pPr>
          </a:lstStyle>
          <a:p>
            <a:pPr>
              <a:defRPr/>
            </a:pPr>
            <a:fld id="{47079287-648C-4B3D-8FE1-F0E0722F132F}"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defTabSz="966470" rtl="0" fontAlgn="base">
      <a:spcBef>
        <a:spcPct val="30000"/>
      </a:spcBef>
      <a:spcAft>
        <a:spcPct val="0"/>
      </a:spcAft>
      <a:defRPr sz="1300" kern="1200">
        <a:solidFill>
          <a:schemeClr val="tx1"/>
        </a:solidFill>
        <a:latin typeface="+mn-lt"/>
        <a:ea typeface="+mn-ea"/>
        <a:cs typeface="+mn-cs"/>
      </a:defRPr>
    </a:lvl1pPr>
    <a:lvl2pPr marL="482600" algn="l" defTabSz="966470" rtl="0" fontAlgn="base">
      <a:spcBef>
        <a:spcPct val="30000"/>
      </a:spcBef>
      <a:spcAft>
        <a:spcPct val="0"/>
      </a:spcAft>
      <a:defRPr sz="1300" kern="1200">
        <a:solidFill>
          <a:schemeClr val="tx1"/>
        </a:solidFill>
        <a:latin typeface="+mn-lt"/>
        <a:ea typeface="+mn-ea"/>
        <a:cs typeface="+mn-cs"/>
      </a:defRPr>
    </a:lvl2pPr>
    <a:lvl3pPr marL="966470" algn="l" defTabSz="966470" rtl="0" fontAlgn="base">
      <a:spcBef>
        <a:spcPct val="30000"/>
      </a:spcBef>
      <a:spcAft>
        <a:spcPct val="0"/>
      </a:spcAft>
      <a:defRPr sz="1300" kern="1200">
        <a:solidFill>
          <a:schemeClr val="tx1"/>
        </a:solidFill>
        <a:latin typeface="+mn-lt"/>
        <a:ea typeface="+mn-ea"/>
        <a:cs typeface="+mn-cs"/>
      </a:defRPr>
    </a:lvl3pPr>
    <a:lvl4pPr marL="1450340" algn="l" defTabSz="966470" rtl="0" fontAlgn="base">
      <a:spcBef>
        <a:spcPct val="30000"/>
      </a:spcBef>
      <a:spcAft>
        <a:spcPct val="0"/>
      </a:spcAft>
      <a:defRPr sz="1300" kern="1200">
        <a:solidFill>
          <a:schemeClr val="tx1"/>
        </a:solidFill>
        <a:latin typeface="+mn-lt"/>
        <a:ea typeface="+mn-ea"/>
        <a:cs typeface="+mn-cs"/>
      </a:defRPr>
    </a:lvl4pPr>
    <a:lvl5pPr marL="1934210" algn="l" defTabSz="966470" rtl="0" fontAlgn="base">
      <a:spcBef>
        <a:spcPct val="30000"/>
      </a:spcBef>
      <a:spcAft>
        <a:spcPct val="0"/>
      </a:spcAft>
      <a:defRPr sz="1300" kern="1200">
        <a:solidFill>
          <a:schemeClr val="tx1"/>
        </a:solidFill>
        <a:latin typeface="+mn-lt"/>
        <a:ea typeface="+mn-ea"/>
        <a:cs typeface="+mn-cs"/>
      </a:defRPr>
    </a:lvl5pPr>
    <a:lvl6pPr marL="2418080" algn="l" defTabSz="967105" rtl="0" eaLnBrk="1" latinLnBrk="0" hangingPunct="1">
      <a:defRPr sz="1300" kern="1200">
        <a:solidFill>
          <a:schemeClr val="tx1"/>
        </a:solidFill>
        <a:latin typeface="+mn-lt"/>
        <a:ea typeface="+mn-ea"/>
        <a:cs typeface="+mn-cs"/>
      </a:defRPr>
    </a:lvl6pPr>
    <a:lvl7pPr marL="2901950" algn="l" defTabSz="967105" rtl="0" eaLnBrk="1" latinLnBrk="0" hangingPunct="1">
      <a:defRPr sz="1300" kern="1200">
        <a:solidFill>
          <a:schemeClr val="tx1"/>
        </a:solidFill>
        <a:latin typeface="+mn-lt"/>
        <a:ea typeface="+mn-ea"/>
        <a:cs typeface="+mn-cs"/>
      </a:defRPr>
    </a:lvl7pPr>
    <a:lvl8pPr marL="3385185" algn="l" defTabSz="967105" rtl="0" eaLnBrk="1" latinLnBrk="0" hangingPunct="1">
      <a:defRPr sz="1300" kern="1200">
        <a:solidFill>
          <a:schemeClr val="tx1"/>
        </a:solidFill>
        <a:latin typeface="+mn-lt"/>
        <a:ea typeface="+mn-ea"/>
        <a:cs typeface="+mn-cs"/>
      </a:defRPr>
    </a:lvl8pPr>
    <a:lvl9pPr marL="3869055" algn="l" defTabSz="96710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a:ln>
            <a:miter/>
          </a:ln>
        </p:spPr>
      </p:sp>
      <p:sp>
        <p:nvSpPr>
          <p:cNvPr id="78850"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dirty="0">
                <a:solidFill>
                  <a:srgbClr val="000000"/>
                </a:solidFill>
                <a:latin typeface="Calibri" panose="020F0502020204030204" charset="0"/>
                <a:ea typeface="宋体" panose="02010600030101010101" pitchFamily="2" charset="-122"/>
              </a:rPr>
              <a:t>1</a:t>
            </a:fld>
            <a:endParaRPr lang="zh-CN" altLang="en-US" sz="1200" dirty="0">
              <a:solidFill>
                <a:srgbClr val="000000"/>
              </a:solidFill>
              <a:latin typeface="Calibri" panose="020F0502020204030204" charset="0"/>
              <a:ea typeface="宋体" panose="02010600030101010101" pitchFamily="2" charset="-122"/>
            </a:endParaRPr>
          </a:p>
        </p:txBody>
      </p:sp>
      <p:sp>
        <p:nvSpPr>
          <p:cNvPr id="78851" name="备注占位符 4"/>
          <p:cNvSpPr>
            <a:spLocks noGrp="1"/>
          </p:cNvSpPr>
          <p:nvPr>
            <p:ph type="body" sz="quarter"/>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noTextEdit="1"/>
          </p:cNvSpPr>
          <p:nvPr>
            <p:ph type="sldImg"/>
          </p:nvPr>
        </p:nvSpPr>
        <p:spPr>
          <a:ln>
            <a:miter/>
          </a:ln>
        </p:spPr>
      </p:sp>
      <p:sp>
        <p:nvSpPr>
          <p:cNvPr id="95234" name="备注占位符 2"/>
          <p:cNvSpPr>
            <a:spLocks noGrp="1"/>
          </p:cNvSpPr>
          <p:nvPr>
            <p:ph type="body"/>
          </p:nvPr>
        </p:nvSpPr>
        <p:spPr/>
        <p:txBody>
          <a:bodyPr wrap="square" lIns="91440" tIns="45720" rIns="91440" bIns="45720" anchor="t" anchorCtr="0"/>
          <a:lstStyle/>
          <a:p>
            <a:pPr lvl="0"/>
            <a:endParaRPr lang="zh-CN" altLang="en-US" dirty="0"/>
          </a:p>
        </p:txBody>
      </p:sp>
      <p:sp>
        <p:nvSpPr>
          <p:cNvPr id="95235"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dirty="0">
                <a:solidFill>
                  <a:srgbClr val="000000"/>
                </a:solidFill>
                <a:latin typeface="Calibri" panose="020F0502020204030204" charset="0"/>
                <a:ea typeface="宋体" panose="02010600030101010101" pitchFamily="2" charset="-122"/>
              </a:rPr>
              <a:t>2</a:t>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a:ln>
            <a:solidFill>
              <a:srgbClr val="000000"/>
            </a:solidFill>
            <a:miter/>
          </a:ln>
        </p:spPr>
      </p:sp>
      <p:sp>
        <p:nvSpPr>
          <p:cNvPr id="68610" name="备注占位符 2"/>
          <p:cNvSpPr>
            <a:spLocks noGrp="1"/>
          </p:cNvSpPr>
          <p:nvPr>
            <p:ph type="body"/>
          </p:nvPr>
        </p:nvSpPr>
        <p:spPr/>
        <p:txBody>
          <a:bodyPr wrap="square" lIns="91428" tIns="45714" rIns="91428" bIns="45714" anchor="t" anchorCtr="0"/>
          <a:lstStyle/>
          <a:p>
            <a:pPr lvl="0"/>
            <a:endParaRPr lang="zh-CN" altLang="en-US" dirty="0"/>
          </a:p>
        </p:txBody>
      </p:sp>
      <p:sp>
        <p:nvSpPr>
          <p:cNvPr id="68611" name="灯片编号占位符 3"/>
          <p:cNvSpPr txBox="1">
            <a:spLocks noGrp="1"/>
          </p:cNvSpPr>
          <p:nvPr>
            <p:ph type="sldNum" sz="quarter"/>
          </p:nvPr>
        </p:nvSpPr>
        <p:spPr>
          <a:xfrm>
            <a:off x="3884613" y="9448800"/>
            <a:ext cx="2971800" cy="496888"/>
          </a:xfrm>
          <a:prstGeom prst="rect">
            <a:avLst/>
          </a:prstGeom>
          <a:noFill/>
          <a:ln w="9525">
            <a:noFill/>
          </a:ln>
        </p:spPr>
        <p:txBody>
          <a:bodyPr vert="horz" wrap="square" lIns="91428" tIns="45714" rIns="91428" bIns="45714" anchor="b" anchorCtr="0"/>
          <a:lstStyle/>
          <a:p>
            <a:pPr lvl="0" algn="r"/>
            <a:fld id="{9A0DB2DC-4C9A-4742-B13C-FB6460FD3503}" type="slidenum">
              <a:rPr lang="zh-CN" altLang="en-US" sz="1200" dirty="0">
                <a:latin typeface="Calibri" panose="020F0502020204030204" charset="0"/>
              </a:rPr>
              <a:t>24</a:t>
            </a:fld>
            <a:endParaRPr lang="zh-CN" altLang="en-US" sz="1200" dirty="0">
              <a:latin typeface="Calibri" panose="020F0502020204030204" charset="0"/>
            </a:endParaRPr>
          </a:p>
        </p:txBody>
      </p:sp>
    </p:spTree>
    <p:extLst>
      <p:ext uri="{BB962C8B-B14F-4D97-AF65-F5344CB8AC3E}">
        <p14:creationId xmlns:p14="http://schemas.microsoft.com/office/powerpoint/2010/main" val="2876931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2900" y="685800"/>
            <a:ext cx="61722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079287-648C-4B3D-8FE1-F0E0722F132F}" type="slidenum">
              <a:rPr lang="zh-CN" altLang="en-US" smtClean="0"/>
              <a:t>42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646" y="360046"/>
            <a:ext cx="3135549" cy="1260158"/>
          </a:xfrm>
        </p:spPr>
        <p:txBody>
          <a:bodyPr anchor="b"/>
          <a:lstStyle>
            <a:lvl1pPr>
              <a:defRPr sz="2500"/>
            </a:lvl1pPr>
          </a:lstStyle>
          <a:p>
            <a:r>
              <a:rPr lang="zh-CN" altLang="en-US"/>
              <a:t>单击此处编辑母版标题样式</a:t>
            </a:r>
          </a:p>
        </p:txBody>
      </p:sp>
      <p:sp>
        <p:nvSpPr>
          <p:cNvPr id="3" name="内容占位符 2"/>
          <p:cNvSpPr>
            <a:spLocks noGrp="1"/>
          </p:cNvSpPr>
          <p:nvPr>
            <p:ph idx="1"/>
          </p:nvPr>
        </p:nvSpPr>
        <p:spPr>
          <a:xfrm>
            <a:off x="4133054" y="777600"/>
            <a:ext cx="4921687" cy="3837980"/>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69646" y="1620205"/>
            <a:ext cx="3135549" cy="3001626"/>
          </a:xfrm>
        </p:spPr>
        <p:txBody>
          <a:bodyPr/>
          <a:lstStyle>
            <a:lvl1pPr marL="0" indent="0">
              <a:buNone/>
              <a:defRPr sz="1300"/>
            </a:lvl1pPr>
            <a:lvl2pPr marL="362585" indent="0">
              <a:buNone/>
              <a:defRPr sz="1100"/>
            </a:lvl2pPr>
            <a:lvl3pPr marL="725805" indent="0">
              <a:buNone/>
              <a:defRPr sz="1000"/>
            </a:lvl3pPr>
            <a:lvl4pPr marL="1088390" indent="0">
              <a:buNone/>
              <a:defRPr sz="800"/>
            </a:lvl4pPr>
            <a:lvl5pPr marL="1450975" indent="0">
              <a:buNone/>
              <a:defRPr sz="800"/>
            </a:lvl5pPr>
            <a:lvl6pPr marL="1814195" indent="0">
              <a:buNone/>
              <a:defRPr sz="800"/>
            </a:lvl6pPr>
            <a:lvl7pPr marL="2176780" indent="0">
              <a:buNone/>
              <a:defRPr sz="800"/>
            </a:lvl7pPr>
            <a:lvl8pPr marL="2539365" indent="0">
              <a:buNone/>
              <a:defRPr sz="800"/>
            </a:lvl8pPr>
            <a:lvl9pPr marL="290258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646" y="360046"/>
            <a:ext cx="3135549" cy="1260158"/>
          </a:xfrm>
        </p:spPr>
        <p:txBody>
          <a:bodyPr anchor="b"/>
          <a:lstStyle>
            <a:lvl1pPr>
              <a:defRPr sz="2500"/>
            </a:lvl1pPr>
          </a:lstStyle>
          <a:p>
            <a:r>
              <a:rPr lang="zh-CN" altLang="en-US"/>
              <a:t>单击此处编辑母版标题样式</a:t>
            </a:r>
          </a:p>
        </p:txBody>
      </p:sp>
      <p:sp>
        <p:nvSpPr>
          <p:cNvPr id="3" name="图片占位符 2"/>
          <p:cNvSpPr>
            <a:spLocks noGrp="1"/>
          </p:cNvSpPr>
          <p:nvPr>
            <p:ph type="pic" idx="1"/>
          </p:nvPr>
        </p:nvSpPr>
        <p:spPr>
          <a:xfrm>
            <a:off x="4133054" y="777600"/>
            <a:ext cx="4921687" cy="3837980"/>
          </a:xfrm>
        </p:spPr>
        <p:txBody>
          <a:bodyPr/>
          <a:lstStyle>
            <a:lvl1pPr marL="0" indent="0">
              <a:buNone/>
              <a:defRPr sz="2500"/>
            </a:lvl1pPr>
            <a:lvl2pPr marL="362585" indent="0">
              <a:buNone/>
              <a:defRPr sz="2200"/>
            </a:lvl2pPr>
            <a:lvl3pPr marL="725805" indent="0">
              <a:buNone/>
              <a:defRPr sz="1900"/>
            </a:lvl3pPr>
            <a:lvl4pPr marL="1088390" indent="0">
              <a:buNone/>
              <a:defRPr sz="1600"/>
            </a:lvl4pPr>
            <a:lvl5pPr marL="1450975" indent="0">
              <a:buNone/>
              <a:defRPr sz="1600"/>
            </a:lvl5pPr>
            <a:lvl6pPr marL="1814195" indent="0">
              <a:buNone/>
              <a:defRPr sz="1600"/>
            </a:lvl6pPr>
            <a:lvl7pPr marL="2176780" indent="0">
              <a:buNone/>
              <a:defRPr sz="1600"/>
            </a:lvl7pPr>
            <a:lvl8pPr marL="2539365" indent="0">
              <a:buNone/>
              <a:defRPr sz="1600"/>
            </a:lvl8pPr>
            <a:lvl9pPr marL="2902585" indent="0">
              <a:buNone/>
              <a:defRPr sz="1600"/>
            </a:lvl9pPr>
          </a:lstStyle>
          <a:p>
            <a:endParaRPr lang="zh-CN" altLang="en-US"/>
          </a:p>
        </p:txBody>
      </p:sp>
      <p:sp>
        <p:nvSpPr>
          <p:cNvPr id="4" name="文本占位符 3"/>
          <p:cNvSpPr>
            <a:spLocks noGrp="1"/>
          </p:cNvSpPr>
          <p:nvPr>
            <p:ph type="body" sz="half" idx="2"/>
          </p:nvPr>
        </p:nvSpPr>
        <p:spPr>
          <a:xfrm>
            <a:off x="669646" y="1620205"/>
            <a:ext cx="3135549" cy="3001626"/>
          </a:xfrm>
        </p:spPr>
        <p:txBody>
          <a:bodyPr/>
          <a:lstStyle>
            <a:lvl1pPr marL="0" indent="0">
              <a:buNone/>
              <a:defRPr sz="1300"/>
            </a:lvl1pPr>
            <a:lvl2pPr marL="362585" indent="0">
              <a:buNone/>
              <a:defRPr sz="1100"/>
            </a:lvl2pPr>
            <a:lvl3pPr marL="725805" indent="0">
              <a:buNone/>
              <a:defRPr sz="1000"/>
            </a:lvl3pPr>
            <a:lvl4pPr marL="1088390" indent="0">
              <a:buNone/>
              <a:defRPr sz="800"/>
            </a:lvl4pPr>
            <a:lvl5pPr marL="1450975" indent="0">
              <a:buNone/>
              <a:defRPr sz="800"/>
            </a:lvl5pPr>
            <a:lvl6pPr marL="1814195" indent="0">
              <a:buNone/>
              <a:defRPr sz="800"/>
            </a:lvl6pPr>
            <a:lvl7pPr marL="2176780" indent="0">
              <a:buNone/>
              <a:defRPr sz="800"/>
            </a:lvl7pPr>
            <a:lvl8pPr marL="2539365" indent="0">
              <a:buNone/>
              <a:defRPr sz="800"/>
            </a:lvl8pPr>
            <a:lvl9pPr marL="290258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957199" y="287536"/>
            <a:ext cx="2096274" cy="457682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68381" y="287536"/>
            <a:ext cx="6167299" cy="457682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9" name="组合 8"/>
          <p:cNvGrpSpPr/>
          <p:nvPr userDrawn="1"/>
        </p:nvGrpSpPr>
        <p:grpSpPr>
          <a:xfrm>
            <a:off x="650207" y="719522"/>
            <a:ext cx="8421436" cy="48005"/>
            <a:chOff x="3060700" y="4724400"/>
            <a:chExt cx="5955507" cy="31432"/>
          </a:xfrm>
        </p:grpSpPr>
        <p:cxnSp>
          <p:nvCxnSpPr>
            <p:cNvPr id="10" name="直接连接符 9"/>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6096" y="216281"/>
            <a:ext cx="8749665" cy="900113"/>
          </a:xfrm>
          <a:prstGeom prst="rect">
            <a:avLst/>
          </a:prstGeom>
        </p:spPr>
        <p:txBody>
          <a:bodyPr lIns="96745" tIns="48373" rIns="96745" bIns="48373"/>
          <a:lstStyle/>
          <a:p>
            <a:r>
              <a:rPr lang="zh-CN" altLang="en-US"/>
              <a:t>单击此处编辑母版标题样式</a:t>
            </a:r>
          </a:p>
        </p:txBody>
      </p:sp>
      <p:sp>
        <p:nvSpPr>
          <p:cNvPr id="3" name="内容占位符 2"/>
          <p:cNvSpPr>
            <a:spLocks noGrp="1"/>
          </p:cNvSpPr>
          <p:nvPr>
            <p:ph idx="1"/>
          </p:nvPr>
        </p:nvSpPr>
        <p:spPr>
          <a:xfrm>
            <a:off x="486096" y="1260159"/>
            <a:ext cx="8749665" cy="3564196"/>
          </a:xfrm>
          <a:prstGeom prst="rect">
            <a:avLst/>
          </a:prstGeom>
        </p:spPr>
        <p:txBody>
          <a:bodyPr lIns="96745" tIns="48373" rIns="96745" bIns="483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67962" y="3470437"/>
            <a:ext cx="8263573" cy="1072634"/>
          </a:xfrm>
          <a:prstGeom prst="rect">
            <a:avLst/>
          </a:prstGeom>
        </p:spPr>
        <p:txBody>
          <a:bodyPr lIns="96745" tIns="48373" rIns="96745" bIns="48373" anchor="t"/>
          <a:lstStyle>
            <a:lvl1pPr algn="l">
              <a:defRPr sz="4200" b="1" cap="all"/>
            </a:lvl1pPr>
          </a:lstStyle>
          <a:p>
            <a:r>
              <a:rPr lang="zh-CN" altLang="en-US"/>
              <a:t>单击此处编辑母版标题样式</a:t>
            </a:r>
          </a:p>
        </p:txBody>
      </p:sp>
      <p:sp>
        <p:nvSpPr>
          <p:cNvPr id="3" name="文本占位符 2"/>
          <p:cNvSpPr>
            <a:spLocks noGrp="1"/>
          </p:cNvSpPr>
          <p:nvPr>
            <p:ph type="body" idx="1"/>
          </p:nvPr>
        </p:nvSpPr>
        <p:spPr>
          <a:xfrm>
            <a:off x="767962" y="2289041"/>
            <a:ext cx="8263573" cy="1181397"/>
          </a:xfrm>
          <a:prstGeom prst="rect">
            <a:avLst/>
          </a:prstGeom>
        </p:spPr>
        <p:txBody>
          <a:bodyPr lIns="96745" tIns="48373" rIns="96745" bIns="48373" anchor="b"/>
          <a:lstStyle>
            <a:lvl1pPr marL="0" indent="0">
              <a:buNone/>
              <a:defRPr sz="2100">
                <a:solidFill>
                  <a:schemeClr val="tx1">
                    <a:tint val="75000"/>
                  </a:schemeClr>
                </a:solidFill>
              </a:defRPr>
            </a:lvl1pPr>
            <a:lvl2pPr marL="483870" indent="0">
              <a:buNone/>
              <a:defRPr sz="1900">
                <a:solidFill>
                  <a:schemeClr val="tx1">
                    <a:tint val="75000"/>
                  </a:schemeClr>
                </a:solidFill>
              </a:defRPr>
            </a:lvl2pPr>
            <a:lvl3pPr marL="967740" indent="0">
              <a:buNone/>
              <a:defRPr sz="1700">
                <a:solidFill>
                  <a:schemeClr val="tx1">
                    <a:tint val="75000"/>
                  </a:schemeClr>
                </a:solidFill>
              </a:defRPr>
            </a:lvl3pPr>
            <a:lvl4pPr marL="1450975" indent="0">
              <a:buNone/>
              <a:defRPr sz="1500">
                <a:solidFill>
                  <a:schemeClr val="tx1">
                    <a:tint val="75000"/>
                  </a:schemeClr>
                </a:solidFill>
              </a:defRPr>
            </a:lvl4pPr>
            <a:lvl5pPr marL="1934845" indent="0">
              <a:buNone/>
              <a:defRPr sz="1500">
                <a:solidFill>
                  <a:schemeClr val="tx1">
                    <a:tint val="75000"/>
                  </a:schemeClr>
                </a:solidFill>
              </a:defRPr>
            </a:lvl5pPr>
            <a:lvl6pPr marL="2418715" indent="0">
              <a:buNone/>
              <a:defRPr sz="1500">
                <a:solidFill>
                  <a:schemeClr val="tx1">
                    <a:tint val="75000"/>
                  </a:schemeClr>
                </a:solidFill>
              </a:defRPr>
            </a:lvl6pPr>
            <a:lvl7pPr marL="2902585" indent="0">
              <a:buNone/>
              <a:defRPr sz="1500">
                <a:solidFill>
                  <a:schemeClr val="tx1">
                    <a:tint val="75000"/>
                  </a:schemeClr>
                </a:solidFill>
              </a:defRPr>
            </a:lvl7pPr>
            <a:lvl8pPr marL="3385820" indent="0">
              <a:buNone/>
              <a:defRPr sz="1500">
                <a:solidFill>
                  <a:schemeClr val="tx1">
                    <a:tint val="75000"/>
                  </a:schemeClr>
                </a:solidFill>
              </a:defRPr>
            </a:lvl8pPr>
            <a:lvl9pPr marL="3869690" indent="0">
              <a:buNone/>
              <a:defRPr sz="15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86096" y="216281"/>
            <a:ext cx="8749665" cy="900113"/>
          </a:xfrm>
          <a:prstGeom prst="rect">
            <a:avLst/>
          </a:prstGeom>
        </p:spPr>
        <p:txBody>
          <a:bodyPr lIns="96745" tIns="48373" rIns="96745" bIns="48373"/>
          <a:lstStyle/>
          <a:p>
            <a:r>
              <a:rPr lang="zh-CN" altLang="en-US"/>
              <a:t>单击此处编辑母版标题样式</a:t>
            </a:r>
          </a:p>
        </p:txBody>
      </p:sp>
      <p:sp>
        <p:nvSpPr>
          <p:cNvPr id="3" name="内容占位符 2"/>
          <p:cNvSpPr>
            <a:spLocks noGrp="1"/>
          </p:cNvSpPr>
          <p:nvPr>
            <p:ph sz="half" idx="1"/>
          </p:nvPr>
        </p:nvSpPr>
        <p:spPr>
          <a:xfrm>
            <a:off x="486097" y="945119"/>
            <a:ext cx="4293817" cy="2672834"/>
          </a:xfrm>
          <a:prstGeom prst="rect">
            <a:avLst/>
          </a:prstGeom>
        </p:spPr>
        <p:txBody>
          <a:bodyPr lIns="96745" tIns="48373" rIns="96745" bIns="48373"/>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941940" y="945119"/>
            <a:ext cx="4293817" cy="2672834"/>
          </a:xfrm>
          <a:prstGeom prst="rect">
            <a:avLst/>
          </a:prstGeom>
        </p:spPr>
        <p:txBody>
          <a:bodyPr lIns="96745" tIns="48373" rIns="96745" bIns="48373"/>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页脚占位符 5"/>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7" name="灯片编号占位符 6"/>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86096" y="216281"/>
            <a:ext cx="8749665" cy="900113"/>
          </a:xfrm>
          <a:prstGeom prst="rect">
            <a:avLst/>
          </a:prstGeom>
        </p:spPr>
        <p:txBody>
          <a:bodyPr lIns="96745" tIns="48373" rIns="96745" bIns="48373"/>
          <a:lstStyle>
            <a:lvl1pPr>
              <a:defRPr/>
            </a:lvl1pPr>
          </a:lstStyle>
          <a:p>
            <a:r>
              <a:rPr lang="zh-CN" altLang="en-US"/>
              <a:t>单击此处编辑母版标题样式</a:t>
            </a:r>
          </a:p>
        </p:txBody>
      </p:sp>
      <p:sp>
        <p:nvSpPr>
          <p:cNvPr id="3" name="文本占位符 2"/>
          <p:cNvSpPr>
            <a:spLocks noGrp="1"/>
          </p:cNvSpPr>
          <p:nvPr>
            <p:ph type="body" idx="1"/>
          </p:nvPr>
        </p:nvSpPr>
        <p:spPr>
          <a:xfrm>
            <a:off x="486097" y="1208906"/>
            <a:ext cx="4295505" cy="503813"/>
          </a:xfrm>
          <a:prstGeom prst="rect">
            <a:avLst/>
          </a:prstGeom>
        </p:spPr>
        <p:txBody>
          <a:bodyPr lIns="96745" tIns="48373" rIns="96745" bIns="48373" anchor="b"/>
          <a:lstStyle>
            <a:lvl1pPr marL="0" indent="0">
              <a:buNone/>
              <a:defRPr sz="2500" b="1"/>
            </a:lvl1pPr>
            <a:lvl2pPr marL="483870" indent="0">
              <a:buNone/>
              <a:defRPr sz="2100" b="1"/>
            </a:lvl2pPr>
            <a:lvl3pPr marL="967740" indent="0">
              <a:buNone/>
              <a:defRPr sz="1900" b="1"/>
            </a:lvl3pPr>
            <a:lvl4pPr marL="1450975" indent="0">
              <a:buNone/>
              <a:defRPr sz="1700" b="1"/>
            </a:lvl4pPr>
            <a:lvl5pPr marL="1934845" indent="0">
              <a:buNone/>
              <a:defRPr sz="1700" b="1"/>
            </a:lvl5pPr>
            <a:lvl6pPr marL="2418715" indent="0">
              <a:buNone/>
              <a:defRPr sz="1700" b="1"/>
            </a:lvl6pPr>
            <a:lvl7pPr marL="2902585" indent="0">
              <a:buNone/>
              <a:defRPr sz="1700" b="1"/>
            </a:lvl7pPr>
            <a:lvl8pPr marL="3385820" indent="0">
              <a:buNone/>
              <a:defRPr sz="1700" b="1"/>
            </a:lvl8pPr>
            <a:lvl9pPr marL="3869690" indent="0">
              <a:buNone/>
              <a:defRPr sz="1700" b="1"/>
            </a:lvl9pPr>
          </a:lstStyle>
          <a:p>
            <a:pPr lvl="0"/>
            <a:r>
              <a:rPr lang="zh-CN" altLang="en-US"/>
              <a:t>单击此处编辑母版文本样式</a:t>
            </a:r>
          </a:p>
        </p:txBody>
      </p:sp>
      <p:sp>
        <p:nvSpPr>
          <p:cNvPr id="4" name="内容占位符 3"/>
          <p:cNvSpPr>
            <a:spLocks noGrp="1"/>
          </p:cNvSpPr>
          <p:nvPr>
            <p:ph sz="half" idx="2"/>
          </p:nvPr>
        </p:nvSpPr>
        <p:spPr>
          <a:xfrm>
            <a:off x="486097" y="1712717"/>
            <a:ext cx="4295505" cy="3111639"/>
          </a:xfrm>
          <a:prstGeom prst="rect">
            <a:avLst/>
          </a:prstGeom>
        </p:spPr>
        <p:txBody>
          <a:bodyPr lIns="96745" tIns="48373" rIns="96745" bIns="48373"/>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938568" y="1208906"/>
            <a:ext cx="4297193" cy="503813"/>
          </a:xfrm>
          <a:prstGeom prst="rect">
            <a:avLst/>
          </a:prstGeom>
        </p:spPr>
        <p:txBody>
          <a:bodyPr lIns="96745" tIns="48373" rIns="96745" bIns="48373" anchor="b"/>
          <a:lstStyle>
            <a:lvl1pPr marL="0" indent="0">
              <a:buNone/>
              <a:defRPr sz="2500" b="1"/>
            </a:lvl1pPr>
            <a:lvl2pPr marL="483870" indent="0">
              <a:buNone/>
              <a:defRPr sz="2100" b="1"/>
            </a:lvl2pPr>
            <a:lvl3pPr marL="967740" indent="0">
              <a:buNone/>
              <a:defRPr sz="1900" b="1"/>
            </a:lvl3pPr>
            <a:lvl4pPr marL="1450975" indent="0">
              <a:buNone/>
              <a:defRPr sz="1700" b="1"/>
            </a:lvl4pPr>
            <a:lvl5pPr marL="1934845" indent="0">
              <a:buNone/>
              <a:defRPr sz="1700" b="1"/>
            </a:lvl5pPr>
            <a:lvl6pPr marL="2418715" indent="0">
              <a:buNone/>
              <a:defRPr sz="1700" b="1"/>
            </a:lvl6pPr>
            <a:lvl7pPr marL="2902585" indent="0">
              <a:buNone/>
              <a:defRPr sz="1700" b="1"/>
            </a:lvl7pPr>
            <a:lvl8pPr marL="3385820" indent="0">
              <a:buNone/>
              <a:defRPr sz="1700" b="1"/>
            </a:lvl8pPr>
            <a:lvl9pPr marL="3869690" indent="0">
              <a:buNone/>
              <a:defRPr sz="1700" b="1"/>
            </a:lvl9pPr>
          </a:lstStyle>
          <a:p>
            <a:pPr lvl="0"/>
            <a:r>
              <a:rPr lang="zh-CN" altLang="en-US"/>
              <a:t>单击此处编辑母版文本样式</a:t>
            </a:r>
          </a:p>
        </p:txBody>
      </p:sp>
      <p:sp>
        <p:nvSpPr>
          <p:cNvPr id="6" name="内容占位符 5"/>
          <p:cNvSpPr>
            <a:spLocks noGrp="1"/>
          </p:cNvSpPr>
          <p:nvPr>
            <p:ph sz="quarter" idx="4"/>
          </p:nvPr>
        </p:nvSpPr>
        <p:spPr>
          <a:xfrm>
            <a:off x="4938568" y="1712717"/>
            <a:ext cx="4297193" cy="3111639"/>
          </a:xfrm>
          <a:prstGeom prst="rect">
            <a:avLst/>
          </a:prstGeom>
        </p:spPr>
        <p:txBody>
          <a:bodyPr lIns="96745" tIns="48373" rIns="96745" bIns="48373"/>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8" name="页脚占位符 7"/>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9" name="灯片编号占位符 8"/>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86096" y="216281"/>
            <a:ext cx="8749665" cy="900113"/>
          </a:xfrm>
          <a:prstGeom prst="rect">
            <a:avLst/>
          </a:prstGeom>
        </p:spPr>
        <p:txBody>
          <a:bodyPr lIns="96745" tIns="48373" rIns="96745" bIns="48373"/>
          <a:lstStyle/>
          <a:p>
            <a:r>
              <a:rPr lang="zh-CN" altLang="en-US"/>
              <a:t>单击此处编辑母版标题样式</a:t>
            </a:r>
          </a:p>
        </p:txBody>
      </p:sp>
      <p:sp>
        <p:nvSpPr>
          <p:cNvPr id="3" name="日期占位符 2"/>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4" name="页脚占位符 3"/>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5" name="灯片编号占位符 4"/>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3" name="页脚占位符 2"/>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4" name="灯片编号占位符 3"/>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86096" y="215028"/>
            <a:ext cx="3198422" cy="915115"/>
          </a:xfrm>
          <a:prstGeom prst="rect">
            <a:avLst/>
          </a:prstGeom>
        </p:spPr>
        <p:txBody>
          <a:bodyPr lIns="96745" tIns="48373" rIns="96745" bIns="48373" anchor="b"/>
          <a:lstStyle>
            <a:lvl1pPr algn="l">
              <a:defRPr sz="2100" b="1"/>
            </a:lvl1pPr>
          </a:lstStyle>
          <a:p>
            <a:r>
              <a:rPr lang="zh-CN" altLang="en-US"/>
              <a:t>单击此处编辑母版标题样式</a:t>
            </a:r>
          </a:p>
        </p:txBody>
      </p:sp>
      <p:sp>
        <p:nvSpPr>
          <p:cNvPr id="3" name="内容占位符 2"/>
          <p:cNvSpPr>
            <a:spLocks noGrp="1"/>
          </p:cNvSpPr>
          <p:nvPr>
            <p:ph idx="1"/>
          </p:nvPr>
        </p:nvSpPr>
        <p:spPr>
          <a:xfrm>
            <a:off x="3800973" y="215030"/>
            <a:ext cx="5434784" cy="4609327"/>
          </a:xfrm>
          <a:prstGeom prst="rect">
            <a:avLst/>
          </a:prstGeom>
        </p:spPr>
        <p:txBody>
          <a:bodyPr lIns="96745" tIns="48373" rIns="96745" bIns="48373"/>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86096" y="1130146"/>
            <a:ext cx="3198422" cy="3694212"/>
          </a:xfrm>
          <a:prstGeom prst="rect">
            <a:avLst/>
          </a:prstGeom>
        </p:spPr>
        <p:txBody>
          <a:bodyPr lIns="96745" tIns="48373" rIns="96745" bIns="48373"/>
          <a:lstStyle>
            <a:lvl1pPr marL="0" indent="0">
              <a:buNone/>
              <a:defRPr sz="1500"/>
            </a:lvl1pPr>
            <a:lvl2pPr marL="483870" indent="0">
              <a:buNone/>
              <a:defRPr sz="1300"/>
            </a:lvl2pPr>
            <a:lvl3pPr marL="967740" indent="0">
              <a:buNone/>
              <a:defRPr sz="1100"/>
            </a:lvl3pPr>
            <a:lvl4pPr marL="1450975" indent="0">
              <a:buNone/>
              <a:defRPr sz="1000"/>
            </a:lvl4pPr>
            <a:lvl5pPr marL="1934845" indent="0">
              <a:buNone/>
              <a:defRPr sz="1000"/>
            </a:lvl5pPr>
            <a:lvl6pPr marL="2418715" indent="0">
              <a:buNone/>
              <a:defRPr sz="1000"/>
            </a:lvl6pPr>
            <a:lvl7pPr marL="2902585" indent="0">
              <a:buNone/>
              <a:defRPr sz="1000"/>
            </a:lvl7pPr>
            <a:lvl8pPr marL="3385820" indent="0">
              <a:buNone/>
              <a:defRPr sz="1000"/>
            </a:lvl8pPr>
            <a:lvl9pPr marL="386969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页脚占位符 5"/>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7" name="灯片编号占位符 6"/>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05551" y="3780474"/>
            <a:ext cx="5833110" cy="446307"/>
          </a:xfrm>
          <a:prstGeom prst="rect">
            <a:avLst/>
          </a:prstGeom>
        </p:spPr>
        <p:txBody>
          <a:bodyPr lIns="96745" tIns="48373" rIns="96745" bIns="48373" anchor="b"/>
          <a:lstStyle>
            <a:lvl1pPr algn="l">
              <a:defRPr sz="2100" b="1"/>
            </a:lvl1pPr>
          </a:lstStyle>
          <a:p>
            <a:r>
              <a:rPr lang="zh-CN" altLang="en-US"/>
              <a:t>单击此处编辑母版标题样式</a:t>
            </a:r>
          </a:p>
        </p:txBody>
      </p:sp>
      <p:sp>
        <p:nvSpPr>
          <p:cNvPr id="3" name="图片占位符 2"/>
          <p:cNvSpPr>
            <a:spLocks noGrp="1"/>
          </p:cNvSpPr>
          <p:nvPr>
            <p:ph type="pic" idx="1"/>
          </p:nvPr>
        </p:nvSpPr>
        <p:spPr>
          <a:xfrm>
            <a:off x="1905551" y="482560"/>
            <a:ext cx="5833110" cy="3240405"/>
          </a:xfrm>
          <a:prstGeom prst="rect">
            <a:avLst/>
          </a:prstGeom>
        </p:spPr>
        <p:txBody>
          <a:bodyPr lIns="96745" tIns="48373" rIns="96745" bIns="48373"/>
          <a:lstStyle>
            <a:lvl1pPr marL="0" indent="0">
              <a:buNone/>
              <a:defRPr sz="3400"/>
            </a:lvl1pPr>
            <a:lvl2pPr marL="483870" indent="0">
              <a:buNone/>
              <a:defRPr sz="3000"/>
            </a:lvl2pPr>
            <a:lvl3pPr marL="967740" indent="0">
              <a:buNone/>
              <a:defRPr sz="2500"/>
            </a:lvl3pPr>
            <a:lvl4pPr marL="1450975" indent="0">
              <a:buNone/>
              <a:defRPr sz="2100"/>
            </a:lvl4pPr>
            <a:lvl5pPr marL="1934845" indent="0">
              <a:buNone/>
              <a:defRPr sz="2100"/>
            </a:lvl5pPr>
            <a:lvl6pPr marL="2418715" indent="0">
              <a:buNone/>
              <a:defRPr sz="2100"/>
            </a:lvl6pPr>
            <a:lvl7pPr marL="2902585" indent="0">
              <a:buNone/>
              <a:defRPr sz="2100"/>
            </a:lvl7pPr>
            <a:lvl8pPr marL="3385820" indent="0">
              <a:buNone/>
              <a:defRPr sz="2100"/>
            </a:lvl8pPr>
            <a:lvl9pPr marL="3869690" indent="0">
              <a:buNone/>
              <a:defRPr sz="2100"/>
            </a:lvl9pPr>
          </a:lstStyle>
          <a:p>
            <a:endParaRPr lang="zh-CN" altLang="en-US"/>
          </a:p>
        </p:txBody>
      </p:sp>
      <p:sp>
        <p:nvSpPr>
          <p:cNvPr id="4" name="文本占位符 3"/>
          <p:cNvSpPr>
            <a:spLocks noGrp="1"/>
          </p:cNvSpPr>
          <p:nvPr>
            <p:ph type="body" sz="half" idx="2"/>
          </p:nvPr>
        </p:nvSpPr>
        <p:spPr>
          <a:xfrm>
            <a:off x="1905551" y="4226783"/>
            <a:ext cx="5833110" cy="633829"/>
          </a:xfrm>
          <a:prstGeom prst="rect">
            <a:avLst/>
          </a:prstGeom>
        </p:spPr>
        <p:txBody>
          <a:bodyPr lIns="96745" tIns="48373" rIns="96745" bIns="48373"/>
          <a:lstStyle>
            <a:lvl1pPr marL="0" indent="0">
              <a:buNone/>
              <a:defRPr sz="1500"/>
            </a:lvl1pPr>
            <a:lvl2pPr marL="483870" indent="0">
              <a:buNone/>
              <a:defRPr sz="1300"/>
            </a:lvl2pPr>
            <a:lvl3pPr marL="967740" indent="0">
              <a:buNone/>
              <a:defRPr sz="1100"/>
            </a:lvl3pPr>
            <a:lvl4pPr marL="1450975" indent="0">
              <a:buNone/>
              <a:defRPr sz="1000"/>
            </a:lvl4pPr>
            <a:lvl5pPr marL="1934845" indent="0">
              <a:buNone/>
              <a:defRPr sz="1000"/>
            </a:lvl5pPr>
            <a:lvl6pPr marL="2418715" indent="0">
              <a:buNone/>
              <a:defRPr sz="1000"/>
            </a:lvl6pPr>
            <a:lvl7pPr marL="2902585" indent="0">
              <a:buNone/>
              <a:defRPr sz="1000"/>
            </a:lvl7pPr>
            <a:lvl8pPr marL="3385820" indent="0">
              <a:buNone/>
              <a:defRPr sz="1000"/>
            </a:lvl8pPr>
            <a:lvl9pPr marL="386969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页脚占位符 5"/>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7" name="灯片编号占位符 6"/>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86096" y="216281"/>
            <a:ext cx="8749665" cy="900113"/>
          </a:xfrm>
          <a:prstGeom prst="rect">
            <a:avLst/>
          </a:prstGeom>
        </p:spPr>
        <p:txBody>
          <a:bodyPr lIns="96745" tIns="48373" rIns="96745" bIns="48373"/>
          <a:lstStyle/>
          <a:p>
            <a:r>
              <a:rPr lang="zh-CN" altLang="en-US"/>
              <a:t>单击此处编辑母版标题样式</a:t>
            </a:r>
          </a:p>
        </p:txBody>
      </p:sp>
      <p:sp>
        <p:nvSpPr>
          <p:cNvPr id="3" name="竖排文字占位符 2"/>
          <p:cNvSpPr>
            <a:spLocks noGrp="1"/>
          </p:cNvSpPr>
          <p:nvPr>
            <p:ph type="body" orient="vert" idx="1"/>
          </p:nvPr>
        </p:nvSpPr>
        <p:spPr>
          <a:xfrm>
            <a:off x="486096" y="1260159"/>
            <a:ext cx="8749665" cy="3564196"/>
          </a:xfrm>
          <a:prstGeom prst="rect">
            <a:avLst/>
          </a:prstGeom>
        </p:spPr>
        <p:txBody>
          <a:bodyPr vert="eaVert" lIns="96745" tIns="48373" rIns="96745" bIns="483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48341" y="162520"/>
            <a:ext cx="2187416" cy="3455432"/>
          </a:xfrm>
          <a:prstGeom prst="rect">
            <a:avLst/>
          </a:prstGeom>
        </p:spPr>
        <p:txBody>
          <a:bodyPr vert="eaVert" lIns="96745" tIns="48373" rIns="96745" bIns="48373"/>
          <a:lstStyle/>
          <a:p>
            <a:r>
              <a:rPr lang="zh-CN" altLang="en-US"/>
              <a:t>单击此处编辑母版标题样式</a:t>
            </a:r>
          </a:p>
        </p:txBody>
      </p:sp>
      <p:sp>
        <p:nvSpPr>
          <p:cNvPr id="3" name="竖排文字占位符 2"/>
          <p:cNvSpPr>
            <a:spLocks noGrp="1"/>
          </p:cNvSpPr>
          <p:nvPr>
            <p:ph type="body" orient="vert" idx="1"/>
          </p:nvPr>
        </p:nvSpPr>
        <p:spPr>
          <a:xfrm>
            <a:off x="486092" y="162520"/>
            <a:ext cx="6400218" cy="3455432"/>
          </a:xfrm>
          <a:prstGeom prst="rect">
            <a:avLst/>
          </a:prstGeom>
        </p:spPr>
        <p:txBody>
          <a:bodyPr vert="eaVert" lIns="96745" tIns="48373" rIns="96745" bIns="483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86092" y="5005628"/>
            <a:ext cx="2268432"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a:xfrm>
            <a:off x="3321632" y="5005628"/>
            <a:ext cx="3078586" cy="287536"/>
          </a:xfrm>
          <a:prstGeom prst="rect">
            <a:avLst/>
          </a:prstGeom>
        </p:spPr>
        <p:txBody>
          <a:bodyPr lIns="96745" tIns="48373" rIns="96745" bIns="48373"/>
          <a:lstStyle/>
          <a:p>
            <a:pPr defTabSz="967740" fontAlgn="auto">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a:xfrm>
            <a:off x="6967326" y="5005628"/>
            <a:ext cx="2268432" cy="287536"/>
          </a:xfrm>
          <a:prstGeom prst="rect">
            <a:avLst/>
          </a:prstGeom>
        </p:spPr>
        <p:txBody>
          <a:bodyPr lIns="96745" tIns="48373" rIns="96745" bIns="48373"/>
          <a:lstStyle/>
          <a:p>
            <a:pPr defTabSz="967740" fontAlgn="auto">
              <a:spcBef>
                <a:spcPts val="0"/>
              </a:spcBef>
              <a:spcAft>
                <a:spcPts val="0"/>
              </a:spcAft>
            </a:pPr>
            <a:fld id="{E1BEBC7A-FD02-486B-81B5-A845787C689C}" type="slidenum">
              <a:rPr lang="zh-CN" altLang="en-US" smtClean="0">
                <a:solidFill>
                  <a:prstClr val="black"/>
                </a:solidFill>
                <a:latin typeface="Calibri" panose="020F0502020204030204"/>
                <a:ea typeface="宋体" panose="02010600030101010101" pitchFamily="2" charset="-122"/>
              </a:rPr>
              <a:t>‹#›</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cxnSp>
        <p:nvCxnSpPr>
          <p:cNvPr id="3" name="直接连接符 2"/>
          <p:cNvCxnSpPr/>
          <p:nvPr userDrawn="1"/>
        </p:nvCxnSpPr>
        <p:spPr>
          <a:xfrm>
            <a:off x="547823" y="655324"/>
            <a:ext cx="3394405" cy="549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79632" y="660819"/>
            <a:ext cx="347096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7" name="矩形 6"/>
          <p:cNvSpPr/>
          <p:nvPr userDrawn="1"/>
        </p:nvSpPr>
        <p:spPr>
          <a:xfrm>
            <a:off x="0" y="3"/>
            <a:ext cx="9721850" cy="734519"/>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lIns="96745" tIns="48373" rIns="96745" bIns="48373" rtlCol="0" anchor="ctr"/>
          <a:lstStyle/>
          <a:p>
            <a:pPr algn="ctr" defTabSz="967740" fontAlgn="auto">
              <a:spcBef>
                <a:spcPts val="0"/>
              </a:spcBef>
              <a:spcAft>
                <a:spcPts val="0"/>
              </a:spcAft>
            </a:pPr>
            <a:endParaRPr lang="zh-CN" altLang="en-US">
              <a:solidFill>
                <a:prstClr val="white"/>
              </a:solidFill>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860" y="-21564"/>
            <a:ext cx="1812014" cy="75608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86096" y="216031"/>
            <a:ext cx="8749665" cy="900113"/>
          </a:xfrm>
          <a:prstGeom prst="rect">
            <a:avLst/>
          </a:prstGeom>
        </p:spPr>
        <p:txBody>
          <a:bodyPr lIns="96745" tIns="48373" rIns="96745" bIns="48373"/>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8039" y="0"/>
            <a:ext cx="9729889" cy="5400675"/>
          </a:xfrm>
          <a:prstGeom prst="rect">
            <a:avLst/>
          </a:prstGeom>
        </p:spPr>
      </p:pic>
      <p:sp>
        <p:nvSpPr>
          <p:cNvPr id="7" name="矩形 3"/>
          <p:cNvSpPr>
            <a:spLocks noChangeArrowheads="1"/>
          </p:cNvSpPr>
          <p:nvPr userDrawn="1"/>
        </p:nvSpPr>
        <p:spPr bwMode="auto">
          <a:xfrm>
            <a:off x="-8038" y="205261"/>
            <a:ext cx="468106" cy="562881"/>
          </a:xfrm>
          <a:prstGeom prst="rect">
            <a:avLst/>
          </a:prstGeom>
          <a:solidFill>
            <a:schemeClr val="accent1"/>
          </a:solidFill>
          <a:ln>
            <a:noFill/>
          </a:ln>
        </p:spPr>
        <p:txBody>
          <a:bodyPr anchor="ctr"/>
          <a:lstStyle/>
          <a:p>
            <a:pPr marL="0" marR="0" lvl="0" indent="0" algn="ctr" defTabSz="96012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zh-CN" sz="1890" b="0" i="0" u="none" strike="noStrike" kern="1200" cap="none" spc="0" normalizeH="0" baseline="0" noProof="0">
              <a:ln>
                <a:noFill/>
              </a:ln>
              <a:gradFill>
                <a:gsLst>
                  <a:gs pos="0">
                    <a:srgbClr val="01B0F1"/>
                  </a:gs>
                  <a:gs pos="100000">
                    <a:srgbClr val="0073C3"/>
                  </a:gs>
                </a:gsLst>
                <a:lin ang="10800000" scaled="0"/>
              </a:gra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8" name="任意多边形 7"/>
          <p:cNvSpPr>
            <a:spLocks noChangeArrowheads="1"/>
          </p:cNvSpPr>
          <p:nvPr userDrawn="1"/>
        </p:nvSpPr>
        <p:spPr bwMode="auto">
          <a:xfrm>
            <a:off x="0" y="5346632"/>
            <a:ext cx="9721850" cy="91059"/>
          </a:xfrm>
          <a:custGeom>
            <a:avLst/>
            <a:gdLst>
              <a:gd name="connsiteX0" fmla="*/ 0 w 9144000"/>
              <a:gd name="connsiteY0" fmla="*/ 0 h 130016"/>
              <a:gd name="connsiteX1" fmla="*/ 2266950 w 9144000"/>
              <a:gd name="connsiteY1" fmla="*/ 0 h 130016"/>
              <a:gd name="connsiteX2" fmla="*/ 2266951 w 9144000"/>
              <a:gd name="connsiteY2" fmla="*/ 0 h 130016"/>
              <a:gd name="connsiteX3" fmla="*/ 4572000 w 9144000"/>
              <a:gd name="connsiteY3" fmla="*/ 0 h 130016"/>
              <a:gd name="connsiteX4" fmla="*/ 6838950 w 9144000"/>
              <a:gd name="connsiteY4" fmla="*/ 0 h 130016"/>
              <a:gd name="connsiteX5" fmla="*/ 9144000 w 9144000"/>
              <a:gd name="connsiteY5" fmla="*/ 0 h 130016"/>
              <a:gd name="connsiteX6" fmla="*/ 9144000 w 9144000"/>
              <a:gd name="connsiteY6" fmla="*/ 130016 h 130016"/>
              <a:gd name="connsiteX7" fmla="*/ 6838950 w 9144000"/>
              <a:gd name="connsiteY7" fmla="*/ 130016 h 130016"/>
              <a:gd name="connsiteX8" fmla="*/ 4572000 w 9144000"/>
              <a:gd name="connsiteY8" fmla="*/ 130016 h 130016"/>
              <a:gd name="connsiteX9" fmla="*/ 2266951 w 9144000"/>
              <a:gd name="connsiteY9" fmla="*/ 130016 h 130016"/>
              <a:gd name="connsiteX10" fmla="*/ 2266950 w 9144000"/>
              <a:gd name="connsiteY10" fmla="*/ 130016 h 130016"/>
              <a:gd name="connsiteX11" fmla="*/ 0 w 9144000"/>
              <a:gd name="connsiteY11" fmla="*/ 130016 h 13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130016">
                <a:moveTo>
                  <a:pt x="0" y="0"/>
                </a:moveTo>
                <a:lnTo>
                  <a:pt x="2266950" y="0"/>
                </a:lnTo>
                <a:lnTo>
                  <a:pt x="2266951" y="0"/>
                </a:lnTo>
                <a:lnTo>
                  <a:pt x="4572000" y="0"/>
                </a:lnTo>
                <a:lnTo>
                  <a:pt x="6838950" y="0"/>
                </a:lnTo>
                <a:lnTo>
                  <a:pt x="9144000" y="0"/>
                </a:lnTo>
                <a:lnTo>
                  <a:pt x="9144000" y="130016"/>
                </a:lnTo>
                <a:lnTo>
                  <a:pt x="6838950" y="130016"/>
                </a:lnTo>
                <a:lnTo>
                  <a:pt x="4572000" y="130016"/>
                </a:lnTo>
                <a:lnTo>
                  <a:pt x="2266951" y="130016"/>
                </a:lnTo>
                <a:lnTo>
                  <a:pt x="2266950" y="130016"/>
                </a:lnTo>
                <a:lnTo>
                  <a:pt x="0" y="130016"/>
                </a:lnTo>
                <a:close/>
              </a:path>
            </a:pathLst>
          </a:custGeom>
          <a:solidFill>
            <a:schemeClr val="accent1"/>
          </a:solidFill>
          <a:ln>
            <a:noFill/>
          </a:ln>
        </p:spPr>
        <p:txBody>
          <a:bodyPr wrap="square" anchor="ctr">
            <a:noAutofit/>
          </a:bodyPr>
          <a:lstStyle/>
          <a:p>
            <a:pPr marL="0" marR="0" lvl="0" indent="0" algn="ctr" defTabSz="96012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zh-CN" sz="189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cxnSp>
        <p:nvCxnSpPr>
          <p:cNvPr id="11" name="直接连接符 10"/>
          <p:cNvCxnSpPr/>
          <p:nvPr userDrawn="1"/>
        </p:nvCxnSpPr>
        <p:spPr>
          <a:xfrm>
            <a:off x="451966" y="759074"/>
            <a:ext cx="9308703"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135" y="1"/>
            <a:ext cx="546133" cy="737966"/>
          </a:xfrm>
          <a:prstGeom prst="rect">
            <a:avLst/>
          </a:prstGeom>
        </p:spPr>
      </p:pic>
      <p:sp>
        <p:nvSpPr>
          <p:cNvPr id="9" name="标题 1"/>
          <p:cNvSpPr>
            <a:spLocks noGrp="1"/>
          </p:cNvSpPr>
          <p:nvPr>
            <p:ph type="title"/>
          </p:nvPr>
        </p:nvSpPr>
        <p:spPr>
          <a:xfrm>
            <a:off x="538555" y="129652"/>
            <a:ext cx="8749665" cy="638488"/>
          </a:xfrm>
        </p:spPr>
        <p:txBody>
          <a:bodyPr>
            <a:normAutofit/>
          </a:bodyPr>
          <a:lstStyle>
            <a:lvl1pPr algn="l">
              <a:defRPr sz="315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15233" y="883863"/>
            <a:ext cx="7291388" cy="1880235"/>
          </a:xfrm>
        </p:spPr>
        <p:txBody>
          <a:bodyPr anchor="b"/>
          <a:lstStyle>
            <a:lvl1pPr algn="ctr">
              <a:defRPr sz="4800"/>
            </a:lvl1pPr>
          </a:lstStyle>
          <a:p>
            <a:r>
              <a:rPr lang="zh-CN" altLang="en-US"/>
              <a:t>单击此处编辑母版标题样式</a:t>
            </a:r>
          </a:p>
        </p:txBody>
      </p:sp>
      <p:sp>
        <p:nvSpPr>
          <p:cNvPr id="3" name="副标题 2"/>
          <p:cNvSpPr>
            <a:spLocks noGrp="1"/>
          </p:cNvSpPr>
          <p:nvPr>
            <p:ph type="subTitle" idx="1"/>
          </p:nvPr>
        </p:nvSpPr>
        <p:spPr>
          <a:xfrm>
            <a:off x="1215233" y="2836606"/>
            <a:ext cx="7291388" cy="1303913"/>
          </a:xfrm>
        </p:spPr>
        <p:txBody>
          <a:bodyPr/>
          <a:lstStyle>
            <a:lvl1pPr marL="0" indent="0" algn="ctr">
              <a:buNone/>
              <a:defRPr sz="1900"/>
            </a:lvl1pPr>
            <a:lvl2pPr marL="362585" indent="0" algn="ctr">
              <a:buNone/>
              <a:defRPr sz="1600"/>
            </a:lvl2pPr>
            <a:lvl3pPr marL="725805" indent="0" algn="ctr">
              <a:buNone/>
              <a:defRPr sz="1400"/>
            </a:lvl3pPr>
            <a:lvl4pPr marL="1088390" indent="0" algn="ctr">
              <a:buNone/>
              <a:defRPr sz="1300"/>
            </a:lvl4pPr>
            <a:lvl5pPr marL="1450975" indent="0" algn="ctr">
              <a:buNone/>
              <a:defRPr sz="1300"/>
            </a:lvl5pPr>
            <a:lvl6pPr marL="1814195" indent="0" algn="ctr">
              <a:buNone/>
              <a:defRPr sz="1300"/>
            </a:lvl6pPr>
            <a:lvl7pPr marL="2176780" indent="0" algn="ctr">
              <a:buNone/>
              <a:defRPr sz="1300"/>
            </a:lvl7pPr>
            <a:lvl8pPr marL="2539365" indent="0" algn="ctr">
              <a:buNone/>
              <a:defRPr sz="1300"/>
            </a:lvl8pPr>
            <a:lvl9pPr marL="2902585" indent="0" algn="ctr">
              <a:buNone/>
              <a:defRPr sz="13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63314" y="1346419"/>
            <a:ext cx="8385096" cy="2246530"/>
          </a:xfrm>
        </p:spPr>
        <p:txBody>
          <a:bodyPr anchor="b"/>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63314" y="3614207"/>
            <a:ext cx="8385096" cy="1181397"/>
          </a:xfrm>
        </p:spPr>
        <p:txBody>
          <a:bodyPr/>
          <a:lstStyle>
            <a:lvl1pPr marL="0" indent="0">
              <a:buNone/>
              <a:defRPr sz="1900">
                <a:solidFill>
                  <a:schemeClr val="tx1">
                    <a:tint val="75000"/>
                  </a:schemeClr>
                </a:solidFill>
              </a:defRPr>
            </a:lvl1pPr>
            <a:lvl2pPr marL="362585" indent="0">
              <a:buNone/>
              <a:defRPr sz="1600">
                <a:solidFill>
                  <a:schemeClr val="tx1">
                    <a:tint val="75000"/>
                  </a:schemeClr>
                </a:solidFill>
              </a:defRPr>
            </a:lvl2pPr>
            <a:lvl3pPr marL="725805" indent="0">
              <a:buNone/>
              <a:defRPr sz="1400">
                <a:solidFill>
                  <a:schemeClr val="tx1">
                    <a:tint val="75000"/>
                  </a:schemeClr>
                </a:solidFill>
              </a:defRPr>
            </a:lvl3pPr>
            <a:lvl4pPr marL="1088390" indent="0">
              <a:buNone/>
              <a:defRPr sz="1300">
                <a:solidFill>
                  <a:schemeClr val="tx1">
                    <a:tint val="75000"/>
                  </a:schemeClr>
                </a:solidFill>
              </a:defRPr>
            </a:lvl4pPr>
            <a:lvl5pPr marL="1450975" indent="0">
              <a:buNone/>
              <a:defRPr sz="1300">
                <a:solidFill>
                  <a:schemeClr val="tx1">
                    <a:tint val="75000"/>
                  </a:schemeClr>
                </a:solidFill>
              </a:defRPr>
            </a:lvl5pPr>
            <a:lvl6pPr marL="1814195" indent="0">
              <a:buNone/>
              <a:defRPr sz="1300">
                <a:solidFill>
                  <a:schemeClr val="tx1">
                    <a:tint val="75000"/>
                  </a:schemeClr>
                </a:solidFill>
              </a:defRPr>
            </a:lvl6pPr>
            <a:lvl7pPr marL="2176780" indent="0">
              <a:buNone/>
              <a:defRPr sz="1300">
                <a:solidFill>
                  <a:schemeClr val="tx1">
                    <a:tint val="75000"/>
                  </a:schemeClr>
                </a:solidFill>
              </a:defRPr>
            </a:lvl7pPr>
            <a:lvl8pPr marL="2539365" indent="0">
              <a:buNone/>
              <a:defRPr sz="1300">
                <a:solidFill>
                  <a:schemeClr val="tx1">
                    <a:tint val="75000"/>
                  </a:schemeClr>
                </a:solidFill>
              </a:defRPr>
            </a:lvl8pPr>
            <a:lvl9pPr marL="2902585" indent="0">
              <a:buNone/>
              <a:defRPr sz="13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68377" y="1437680"/>
            <a:ext cx="4131786" cy="34266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921687" y="1437680"/>
            <a:ext cx="4131786" cy="34266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69643" y="287538"/>
            <a:ext cx="8385096" cy="1043881"/>
          </a:xfrm>
        </p:spPr>
        <p:txBody>
          <a:bodyPr/>
          <a:lstStyle/>
          <a:p>
            <a:r>
              <a:rPr lang="zh-CN" altLang="en-US"/>
              <a:t>单击此处编辑母版标题样式</a:t>
            </a:r>
          </a:p>
        </p:txBody>
      </p:sp>
      <p:sp>
        <p:nvSpPr>
          <p:cNvPr id="3" name="文本占位符 2"/>
          <p:cNvSpPr>
            <a:spLocks noGrp="1"/>
          </p:cNvSpPr>
          <p:nvPr>
            <p:ph type="body" idx="1"/>
          </p:nvPr>
        </p:nvSpPr>
        <p:spPr>
          <a:xfrm>
            <a:off x="669645" y="1323920"/>
            <a:ext cx="4112798" cy="648831"/>
          </a:xfrm>
        </p:spPr>
        <p:txBody>
          <a:bodyPr anchor="b"/>
          <a:lstStyle>
            <a:lvl1pPr marL="0" indent="0">
              <a:buNone/>
              <a:defRPr sz="1900" b="1"/>
            </a:lvl1pPr>
            <a:lvl2pPr marL="362585" indent="0">
              <a:buNone/>
              <a:defRPr sz="1600" b="1"/>
            </a:lvl2pPr>
            <a:lvl3pPr marL="725805" indent="0">
              <a:buNone/>
              <a:defRPr sz="1400" b="1"/>
            </a:lvl3pPr>
            <a:lvl4pPr marL="1088390" indent="0">
              <a:buNone/>
              <a:defRPr sz="1300" b="1"/>
            </a:lvl4pPr>
            <a:lvl5pPr marL="1450975" indent="0">
              <a:buNone/>
              <a:defRPr sz="1300" b="1"/>
            </a:lvl5pPr>
            <a:lvl6pPr marL="1814195" indent="0">
              <a:buNone/>
              <a:defRPr sz="1300" b="1"/>
            </a:lvl6pPr>
            <a:lvl7pPr marL="2176780" indent="0">
              <a:buNone/>
              <a:defRPr sz="1300" b="1"/>
            </a:lvl7pPr>
            <a:lvl8pPr marL="2539365" indent="0">
              <a:buNone/>
              <a:defRPr sz="1300" b="1"/>
            </a:lvl8pPr>
            <a:lvl9pPr marL="2902585" indent="0">
              <a:buNone/>
              <a:defRPr sz="1300" b="1"/>
            </a:lvl9pPr>
          </a:lstStyle>
          <a:p>
            <a:pPr lvl="0"/>
            <a:r>
              <a:rPr lang="zh-CN" altLang="en-US"/>
              <a:t>单击此处编辑母版文本样式</a:t>
            </a:r>
          </a:p>
        </p:txBody>
      </p:sp>
      <p:sp>
        <p:nvSpPr>
          <p:cNvPr id="4" name="内容占位符 3"/>
          <p:cNvSpPr>
            <a:spLocks noGrp="1"/>
          </p:cNvSpPr>
          <p:nvPr>
            <p:ph sz="half" idx="2"/>
          </p:nvPr>
        </p:nvSpPr>
        <p:spPr>
          <a:xfrm>
            <a:off x="669645" y="1972751"/>
            <a:ext cx="4112798" cy="2901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921690" y="1323920"/>
            <a:ext cx="4133053" cy="648831"/>
          </a:xfrm>
        </p:spPr>
        <p:txBody>
          <a:bodyPr anchor="b"/>
          <a:lstStyle>
            <a:lvl1pPr marL="0" indent="0">
              <a:buNone/>
              <a:defRPr sz="1900" b="1"/>
            </a:lvl1pPr>
            <a:lvl2pPr marL="362585" indent="0">
              <a:buNone/>
              <a:defRPr sz="1600" b="1"/>
            </a:lvl2pPr>
            <a:lvl3pPr marL="725805" indent="0">
              <a:buNone/>
              <a:defRPr sz="1400" b="1"/>
            </a:lvl3pPr>
            <a:lvl4pPr marL="1088390" indent="0">
              <a:buNone/>
              <a:defRPr sz="1300" b="1"/>
            </a:lvl4pPr>
            <a:lvl5pPr marL="1450975" indent="0">
              <a:buNone/>
              <a:defRPr sz="1300" b="1"/>
            </a:lvl5pPr>
            <a:lvl6pPr marL="1814195" indent="0">
              <a:buNone/>
              <a:defRPr sz="1300" b="1"/>
            </a:lvl6pPr>
            <a:lvl7pPr marL="2176780" indent="0">
              <a:buNone/>
              <a:defRPr sz="1300" b="1"/>
            </a:lvl7pPr>
            <a:lvl8pPr marL="2539365" indent="0">
              <a:buNone/>
              <a:defRPr sz="1300" b="1"/>
            </a:lvl8pPr>
            <a:lvl9pPr marL="2902585" indent="0">
              <a:buNone/>
              <a:defRPr sz="1300" b="1"/>
            </a:lvl9pPr>
          </a:lstStyle>
          <a:p>
            <a:pPr lvl="0"/>
            <a:r>
              <a:rPr lang="zh-CN" altLang="en-US"/>
              <a:t>单击此处编辑母版文本样式</a:t>
            </a:r>
          </a:p>
        </p:txBody>
      </p:sp>
      <p:sp>
        <p:nvSpPr>
          <p:cNvPr id="6" name="内容占位符 5"/>
          <p:cNvSpPr>
            <a:spLocks noGrp="1"/>
          </p:cNvSpPr>
          <p:nvPr>
            <p:ph sz="quarter" idx="4"/>
          </p:nvPr>
        </p:nvSpPr>
        <p:spPr>
          <a:xfrm>
            <a:off x="4921690" y="1972751"/>
            <a:ext cx="4133053" cy="2901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4.jpe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2" descr="C:\Users\Admin\Desktop\shutterstock_129456278 [转换].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Lst>
          </a:blip>
          <a:srcRect/>
          <a:stretch>
            <a:fillRect/>
          </a:stretch>
        </p:blipFill>
        <p:spPr bwMode="auto">
          <a:xfrm>
            <a:off x="0" y="2"/>
            <a:ext cx="9721850" cy="54006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p14:dur="9"/>
    </mc:Choice>
    <mc:Fallback xmlns="">
      <p:transition/>
    </mc:Fallback>
  </mc:AlternateContent>
  <p:hf sldNum="0" hdr="0" ftr="0" dt="0"/>
  <p:txStyles>
    <p:titleStyle>
      <a:lvl1pPr algn="ctr" defTabSz="966470" rtl="0" fontAlgn="base">
        <a:spcBef>
          <a:spcPct val="0"/>
        </a:spcBef>
        <a:spcAft>
          <a:spcPct val="0"/>
        </a:spcAft>
        <a:defRPr sz="4700" kern="1200">
          <a:solidFill>
            <a:schemeClr val="tx1"/>
          </a:solidFill>
          <a:latin typeface="+mj-lt"/>
          <a:ea typeface="+mj-ea"/>
          <a:cs typeface="+mj-cs"/>
        </a:defRPr>
      </a:lvl1pPr>
      <a:lvl2pPr algn="ctr" defTabSz="966470" rtl="0" fontAlgn="base">
        <a:spcBef>
          <a:spcPct val="0"/>
        </a:spcBef>
        <a:spcAft>
          <a:spcPct val="0"/>
        </a:spcAft>
        <a:defRPr sz="4700">
          <a:solidFill>
            <a:schemeClr val="tx1"/>
          </a:solidFill>
          <a:latin typeface="Arial" panose="020B0604020202020204" pitchFamily="34" charset="0"/>
          <a:ea typeface="微软雅黑" panose="020B0503020204020204" pitchFamily="34" charset="-122"/>
        </a:defRPr>
      </a:lvl2pPr>
      <a:lvl3pPr algn="ctr" defTabSz="966470" rtl="0" fontAlgn="base">
        <a:spcBef>
          <a:spcPct val="0"/>
        </a:spcBef>
        <a:spcAft>
          <a:spcPct val="0"/>
        </a:spcAft>
        <a:defRPr sz="4700">
          <a:solidFill>
            <a:schemeClr val="tx1"/>
          </a:solidFill>
          <a:latin typeface="Arial" panose="020B0604020202020204" pitchFamily="34" charset="0"/>
          <a:ea typeface="微软雅黑" panose="020B0503020204020204" pitchFamily="34" charset="-122"/>
        </a:defRPr>
      </a:lvl3pPr>
      <a:lvl4pPr algn="ctr" defTabSz="966470" rtl="0" fontAlgn="base">
        <a:spcBef>
          <a:spcPct val="0"/>
        </a:spcBef>
        <a:spcAft>
          <a:spcPct val="0"/>
        </a:spcAft>
        <a:defRPr sz="4700">
          <a:solidFill>
            <a:schemeClr val="tx1"/>
          </a:solidFill>
          <a:latin typeface="Arial" panose="020B0604020202020204" pitchFamily="34" charset="0"/>
          <a:ea typeface="微软雅黑" panose="020B0503020204020204" pitchFamily="34" charset="-122"/>
        </a:defRPr>
      </a:lvl4pPr>
      <a:lvl5pPr algn="ctr" defTabSz="966470" rtl="0" fontAlgn="base">
        <a:spcBef>
          <a:spcPct val="0"/>
        </a:spcBef>
        <a:spcAft>
          <a:spcPct val="0"/>
        </a:spcAft>
        <a:defRPr sz="4700">
          <a:solidFill>
            <a:schemeClr val="tx1"/>
          </a:solidFill>
          <a:latin typeface="Arial" panose="020B0604020202020204" pitchFamily="34" charset="0"/>
          <a:ea typeface="微软雅黑" panose="020B0503020204020204" pitchFamily="34" charset="-122"/>
        </a:defRPr>
      </a:lvl5pPr>
      <a:lvl6pPr marL="457200" algn="ctr" defTabSz="966470" rtl="0" fontAlgn="base">
        <a:spcBef>
          <a:spcPct val="0"/>
        </a:spcBef>
        <a:spcAft>
          <a:spcPct val="0"/>
        </a:spcAft>
        <a:defRPr sz="4700">
          <a:solidFill>
            <a:schemeClr val="tx1"/>
          </a:solidFill>
          <a:latin typeface="Arial" panose="020B0604020202020204" pitchFamily="34" charset="0"/>
          <a:ea typeface="微软雅黑" panose="020B0503020204020204" pitchFamily="34" charset="-122"/>
        </a:defRPr>
      </a:lvl6pPr>
      <a:lvl7pPr marL="913765" algn="ctr" defTabSz="966470" rtl="0" fontAlgn="base">
        <a:spcBef>
          <a:spcPct val="0"/>
        </a:spcBef>
        <a:spcAft>
          <a:spcPct val="0"/>
        </a:spcAft>
        <a:defRPr sz="4700">
          <a:solidFill>
            <a:schemeClr val="tx1"/>
          </a:solidFill>
          <a:latin typeface="Arial" panose="020B0604020202020204" pitchFamily="34" charset="0"/>
          <a:ea typeface="微软雅黑" panose="020B0503020204020204" pitchFamily="34" charset="-122"/>
        </a:defRPr>
      </a:lvl7pPr>
      <a:lvl8pPr marL="1370965" algn="ctr" defTabSz="966470" rtl="0" fontAlgn="base">
        <a:spcBef>
          <a:spcPct val="0"/>
        </a:spcBef>
        <a:spcAft>
          <a:spcPct val="0"/>
        </a:spcAft>
        <a:defRPr sz="4700">
          <a:solidFill>
            <a:schemeClr val="tx1"/>
          </a:solidFill>
          <a:latin typeface="Arial" panose="020B0604020202020204" pitchFamily="34" charset="0"/>
          <a:ea typeface="微软雅黑" panose="020B0503020204020204" pitchFamily="34" charset="-122"/>
        </a:defRPr>
      </a:lvl8pPr>
      <a:lvl9pPr marL="1827530" algn="ctr" defTabSz="966470" rtl="0" fontAlgn="base">
        <a:spcBef>
          <a:spcPct val="0"/>
        </a:spcBef>
        <a:spcAft>
          <a:spcPct val="0"/>
        </a:spcAft>
        <a:defRPr sz="4700">
          <a:solidFill>
            <a:schemeClr val="tx1"/>
          </a:solidFill>
          <a:latin typeface="Arial" panose="020B0604020202020204" pitchFamily="34" charset="0"/>
          <a:ea typeface="微软雅黑" panose="020B0503020204020204" pitchFamily="34" charset="-122"/>
        </a:defRPr>
      </a:lvl9pPr>
    </p:titleStyle>
    <p:bodyStyle>
      <a:lvl1pPr marL="361950" indent="-361950" algn="l" defTabSz="966470" rtl="0" fontAlgn="base">
        <a:spcBef>
          <a:spcPct val="20000"/>
        </a:spcBef>
        <a:spcAft>
          <a:spcPct val="0"/>
        </a:spcAft>
        <a:buFont typeface="Arial" panose="020B0604020202020204" pitchFamily="34" charset="0"/>
        <a:buChar char="•"/>
        <a:defRPr sz="3400" kern="1200">
          <a:solidFill>
            <a:schemeClr val="tx1"/>
          </a:solidFill>
          <a:latin typeface="+mn-lt"/>
          <a:ea typeface="+mn-ea"/>
          <a:cs typeface="+mn-cs"/>
        </a:defRPr>
      </a:lvl1pPr>
      <a:lvl2pPr marL="785495" indent="-301625" algn="l" defTabSz="966470" rtl="0" fontAlgn="base">
        <a:spcBef>
          <a:spcPct val="20000"/>
        </a:spcBef>
        <a:spcAft>
          <a:spcPct val="0"/>
        </a:spcAft>
        <a:buFont typeface="Arial" panose="020B0604020202020204" pitchFamily="34" charset="0"/>
        <a:buChar char="–"/>
        <a:defRPr sz="3000" kern="1200">
          <a:solidFill>
            <a:schemeClr val="tx1"/>
          </a:solidFill>
          <a:latin typeface="+mn-lt"/>
          <a:ea typeface="+mn-ea"/>
          <a:cs typeface="+mn-cs"/>
        </a:defRPr>
      </a:lvl2pPr>
      <a:lvl3pPr marL="1209040" indent="-241300" algn="l" defTabSz="966470" rtl="0" fontAlgn="base">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91640" indent="-241300" algn="l" defTabSz="96647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75510" indent="-241300" algn="l" defTabSz="96647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60015"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43885"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27120"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10990"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210" algn="l" defTabSz="967105" rtl="0" eaLnBrk="1" latinLnBrk="0" hangingPunct="1">
        <a:defRPr sz="1900" kern="1200">
          <a:solidFill>
            <a:schemeClr val="tx1"/>
          </a:solidFill>
          <a:latin typeface="+mn-lt"/>
          <a:ea typeface="+mn-ea"/>
          <a:cs typeface="+mn-cs"/>
        </a:defRPr>
      </a:lvl5pPr>
      <a:lvl6pPr marL="2418080"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185" algn="l" defTabSz="967105" rtl="0" eaLnBrk="1" latinLnBrk="0" hangingPunct="1">
        <a:defRPr sz="1900" kern="1200">
          <a:solidFill>
            <a:schemeClr val="tx1"/>
          </a:solidFill>
          <a:latin typeface="+mn-lt"/>
          <a:ea typeface="+mn-ea"/>
          <a:cs typeface="+mn-cs"/>
        </a:defRPr>
      </a:lvl8pPr>
      <a:lvl9pPr marL="3869055" algn="l" defTabSz="96710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8377" y="287538"/>
            <a:ext cx="8385096" cy="1043881"/>
          </a:xfrm>
          <a:prstGeom prst="rect">
            <a:avLst/>
          </a:prstGeom>
        </p:spPr>
        <p:txBody>
          <a:bodyPr vert="horz" lIns="72560" tIns="36279" rIns="72560" bIns="36279" rtlCol="0" anchor="ctr">
            <a:normAutofit/>
          </a:bodyPr>
          <a:lstStyle/>
          <a:p>
            <a:r>
              <a:rPr lang="zh-CN" altLang="en-US"/>
              <a:t>单击此处编辑母版标题样式</a:t>
            </a:r>
          </a:p>
        </p:txBody>
      </p:sp>
      <p:sp>
        <p:nvSpPr>
          <p:cNvPr id="3" name="文本占位符 2"/>
          <p:cNvSpPr>
            <a:spLocks noGrp="1"/>
          </p:cNvSpPr>
          <p:nvPr>
            <p:ph type="body" idx="1"/>
          </p:nvPr>
        </p:nvSpPr>
        <p:spPr>
          <a:xfrm>
            <a:off x="668377" y="1437680"/>
            <a:ext cx="8385096" cy="3426679"/>
          </a:xfrm>
          <a:prstGeom prst="rect">
            <a:avLst/>
          </a:prstGeom>
        </p:spPr>
        <p:txBody>
          <a:bodyPr vert="horz" lIns="72560" tIns="36279" rIns="72560" bIns="362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68377" y="5005628"/>
            <a:ext cx="2187416" cy="287536"/>
          </a:xfrm>
          <a:prstGeom prst="rect">
            <a:avLst/>
          </a:prstGeom>
        </p:spPr>
        <p:txBody>
          <a:bodyPr vert="horz" lIns="72560" tIns="36279" rIns="72560" bIns="36279" rtlCol="0" anchor="ctr"/>
          <a:lstStyle>
            <a:lvl1pPr algn="l">
              <a:defRPr sz="1000">
                <a:solidFill>
                  <a:schemeClr val="tx1">
                    <a:tint val="75000"/>
                  </a:schemeClr>
                </a:solidFill>
              </a:defRPr>
            </a:lvl1pPr>
          </a:lstStyle>
          <a:p>
            <a:pPr defTabSz="725805" fontAlgn="auto">
              <a:spcBef>
                <a:spcPts val="0"/>
              </a:spcBef>
              <a:spcAft>
                <a:spcPts val="0"/>
              </a:spcAft>
            </a:pPr>
            <a:endParaRPr lang="zh-CN" altLang="en-US">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3220363" y="5005628"/>
            <a:ext cx="3281124" cy="287536"/>
          </a:xfrm>
          <a:prstGeom prst="rect">
            <a:avLst/>
          </a:prstGeom>
        </p:spPr>
        <p:txBody>
          <a:bodyPr vert="horz" lIns="72560" tIns="36279" rIns="72560" bIns="36279" rtlCol="0" anchor="ctr"/>
          <a:lstStyle>
            <a:lvl1pPr algn="ctr">
              <a:defRPr sz="1000">
                <a:solidFill>
                  <a:schemeClr val="tx1">
                    <a:tint val="75000"/>
                  </a:schemeClr>
                </a:solidFill>
              </a:defRPr>
            </a:lvl1pPr>
          </a:lstStyle>
          <a:p>
            <a:pPr defTabSz="725805" fontAlgn="auto">
              <a:spcBef>
                <a:spcPts val="0"/>
              </a:spcBef>
              <a:spcAft>
                <a:spcPts val="0"/>
              </a:spcAft>
            </a:pPr>
            <a:endParaRPr lang="zh-CN" altLang="en-US">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6866057" y="5005628"/>
            <a:ext cx="2187416" cy="287536"/>
          </a:xfrm>
          <a:prstGeom prst="rect">
            <a:avLst/>
          </a:prstGeom>
        </p:spPr>
        <p:txBody>
          <a:bodyPr vert="horz" lIns="72560" tIns="36279" rIns="72560" bIns="36279" rtlCol="0" anchor="ctr"/>
          <a:lstStyle>
            <a:lvl1pPr algn="r">
              <a:defRPr sz="1000">
                <a:solidFill>
                  <a:schemeClr val="tx1">
                    <a:tint val="75000"/>
                  </a:schemeClr>
                </a:solidFill>
              </a:defRPr>
            </a:lvl1pPr>
          </a:lstStyle>
          <a:p>
            <a:pPr defTabSz="725805" fontAlgn="auto">
              <a:spcBef>
                <a:spcPts val="0"/>
              </a:spcBef>
              <a:spcAft>
                <a:spcPts val="0"/>
              </a:spcAft>
            </a:pPr>
            <a:fld id="{565CE74E-AB26-4998-AD42-012C4C1AD076}" type="slidenum">
              <a:rPr lang="zh-CN" altLang="en-US" smtClean="0">
                <a:solidFill>
                  <a:prstClr val="black">
                    <a:tint val="75000"/>
                  </a:prstClr>
                </a:solidFill>
                <a:latin typeface="Calibri" panose="020F0502020204030204"/>
                <a:ea typeface="宋体" panose="02010600030101010101" pitchFamily="2" charset="-122"/>
              </a:rPr>
              <a:t>‹#›</a:t>
            </a:fld>
            <a:endParaRPr lang="zh-CN" altLang="en-US">
              <a:solidFill>
                <a:prstClr val="black">
                  <a:tint val="75000"/>
                </a:prstClr>
              </a:solidFill>
              <a:latin typeface="Calibri" panose="020F0502020204030204"/>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mc:AlternateContent xmlns:mc="http://schemas.openxmlformats.org/markup-compatibility/2006" xmlns:p14="http://schemas.microsoft.com/office/powerpoint/2010/main">
    <mc:Choice Requires="p14">
      <p:transition p14:dur="9"/>
    </mc:Choice>
    <mc:Fallback xmlns="">
      <p:transition/>
    </mc:Fallback>
  </mc:AlternateContent>
  <p:hf sldNum="0" hdr="0" ftr="0" dt="0"/>
  <p:txStyles>
    <p:titleStyle>
      <a:lvl1pPr algn="l" defTabSz="725805"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181610" indent="-181610" algn="l" defTabSz="725805" rtl="0" eaLnBrk="1" latinLnBrk="0" hangingPunct="1">
        <a:lnSpc>
          <a:spcPct val="90000"/>
        </a:lnSpc>
        <a:spcBef>
          <a:spcPts val="795"/>
        </a:spcBef>
        <a:buFont typeface="Arial" panose="020B0604020202020204" pitchFamily="34" charset="0"/>
        <a:buChar char="•"/>
        <a:defRPr sz="2200" kern="1200">
          <a:solidFill>
            <a:schemeClr val="tx1"/>
          </a:solidFill>
          <a:latin typeface="+mn-lt"/>
          <a:ea typeface="+mn-ea"/>
          <a:cs typeface="+mn-cs"/>
        </a:defRPr>
      </a:lvl1pPr>
      <a:lvl2pPr marL="544195" indent="-181610" algn="l" defTabSz="725805" rtl="0" eaLnBrk="1" latinLnBrk="0" hangingPunct="1">
        <a:lnSpc>
          <a:spcPct val="90000"/>
        </a:lnSpc>
        <a:spcBef>
          <a:spcPts val="395"/>
        </a:spcBef>
        <a:buFont typeface="Arial" panose="020B0604020202020204" pitchFamily="34" charset="0"/>
        <a:buChar char="•"/>
        <a:defRPr sz="1900" kern="1200">
          <a:solidFill>
            <a:schemeClr val="tx1"/>
          </a:solidFill>
          <a:latin typeface="+mn-lt"/>
          <a:ea typeface="+mn-ea"/>
          <a:cs typeface="+mn-cs"/>
        </a:defRPr>
      </a:lvl2pPr>
      <a:lvl3pPr marL="906780" indent="-181610" algn="l" defTabSz="725805" rtl="0" eaLnBrk="1" latinLnBrk="0" hangingPunct="1">
        <a:lnSpc>
          <a:spcPct val="90000"/>
        </a:lnSpc>
        <a:spcBef>
          <a:spcPts val="395"/>
        </a:spcBef>
        <a:buFont typeface="Arial" panose="020B0604020202020204" pitchFamily="34" charset="0"/>
        <a:buChar char="•"/>
        <a:defRPr sz="1600" kern="1200">
          <a:solidFill>
            <a:schemeClr val="tx1"/>
          </a:solidFill>
          <a:latin typeface="+mn-lt"/>
          <a:ea typeface="+mn-ea"/>
          <a:cs typeface="+mn-cs"/>
        </a:defRPr>
      </a:lvl3pPr>
      <a:lvl4pPr marL="1270000" indent="-181610" algn="l" defTabSz="725805" rtl="0" eaLnBrk="1" latinLnBrk="0" hangingPunct="1">
        <a:lnSpc>
          <a:spcPct val="90000"/>
        </a:lnSpc>
        <a:spcBef>
          <a:spcPts val="395"/>
        </a:spcBef>
        <a:buFont typeface="Arial" panose="020B0604020202020204" pitchFamily="34" charset="0"/>
        <a:buChar char="•"/>
        <a:defRPr sz="1400" kern="1200">
          <a:solidFill>
            <a:schemeClr val="tx1"/>
          </a:solidFill>
          <a:latin typeface="+mn-lt"/>
          <a:ea typeface="+mn-ea"/>
          <a:cs typeface="+mn-cs"/>
        </a:defRPr>
      </a:lvl4pPr>
      <a:lvl5pPr marL="1632585" indent="-181610" algn="l" defTabSz="725805" rtl="0" eaLnBrk="1" latinLnBrk="0" hangingPunct="1">
        <a:lnSpc>
          <a:spcPct val="90000"/>
        </a:lnSpc>
        <a:spcBef>
          <a:spcPts val="395"/>
        </a:spcBef>
        <a:buFont typeface="Arial" panose="020B0604020202020204" pitchFamily="34" charset="0"/>
        <a:buChar char="•"/>
        <a:defRPr sz="1400" kern="1200">
          <a:solidFill>
            <a:schemeClr val="tx1"/>
          </a:solidFill>
          <a:latin typeface="+mn-lt"/>
          <a:ea typeface="+mn-ea"/>
          <a:cs typeface="+mn-cs"/>
        </a:defRPr>
      </a:lvl5pPr>
      <a:lvl6pPr marL="1995170" indent="-181610" algn="l" defTabSz="725805" rtl="0" eaLnBrk="1" latinLnBrk="0" hangingPunct="1">
        <a:lnSpc>
          <a:spcPct val="90000"/>
        </a:lnSpc>
        <a:spcBef>
          <a:spcPts val="395"/>
        </a:spcBef>
        <a:buFont typeface="Arial" panose="020B0604020202020204" pitchFamily="34" charset="0"/>
        <a:buChar char="•"/>
        <a:defRPr sz="1400" kern="1200">
          <a:solidFill>
            <a:schemeClr val="tx1"/>
          </a:solidFill>
          <a:latin typeface="+mn-lt"/>
          <a:ea typeface="+mn-ea"/>
          <a:cs typeface="+mn-cs"/>
        </a:defRPr>
      </a:lvl6pPr>
      <a:lvl7pPr marL="2358390" indent="-181610" algn="l" defTabSz="725805" rtl="0" eaLnBrk="1" latinLnBrk="0" hangingPunct="1">
        <a:lnSpc>
          <a:spcPct val="90000"/>
        </a:lnSpc>
        <a:spcBef>
          <a:spcPts val="395"/>
        </a:spcBef>
        <a:buFont typeface="Arial" panose="020B0604020202020204" pitchFamily="34" charset="0"/>
        <a:buChar char="•"/>
        <a:defRPr sz="1400" kern="1200">
          <a:solidFill>
            <a:schemeClr val="tx1"/>
          </a:solidFill>
          <a:latin typeface="+mn-lt"/>
          <a:ea typeface="+mn-ea"/>
          <a:cs typeface="+mn-cs"/>
        </a:defRPr>
      </a:lvl7pPr>
      <a:lvl8pPr marL="2720975" indent="-181610" algn="l" defTabSz="725805" rtl="0" eaLnBrk="1" latinLnBrk="0" hangingPunct="1">
        <a:lnSpc>
          <a:spcPct val="90000"/>
        </a:lnSpc>
        <a:spcBef>
          <a:spcPts val="395"/>
        </a:spcBef>
        <a:buFont typeface="Arial" panose="020B0604020202020204" pitchFamily="34" charset="0"/>
        <a:buChar char="•"/>
        <a:defRPr sz="1400" kern="1200">
          <a:solidFill>
            <a:schemeClr val="tx1"/>
          </a:solidFill>
          <a:latin typeface="+mn-lt"/>
          <a:ea typeface="+mn-ea"/>
          <a:cs typeface="+mn-cs"/>
        </a:defRPr>
      </a:lvl8pPr>
      <a:lvl9pPr marL="3083560" indent="-181610" algn="l" defTabSz="725805" rtl="0" eaLnBrk="1" latinLnBrk="0" hangingPunct="1">
        <a:lnSpc>
          <a:spcPct val="90000"/>
        </a:lnSpc>
        <a:spcBef>
          <a:spcPts val="39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725805" rtl="0" eaLnBrk="1" latinLnBrk="0" hangingPunct="1">
        <a:defRPr sz="1400" kern="1200">
          <a:solidFill>
            <a:schemeClr val="tx1"/>
          </a:solidFill>
          <a:latin typeface="+mn-lt"/>
          <a:ea typeface="+mn-ea"/>
          <a:cs typeface="+mn-cs"/>
        </a:defRPr>
      </a:lvl1pPr>
      <a:lvl2pPr marL="362585" algn="l" defTabSz="725805" rtl="0" eaLnBrk="1" latinLnBrk="0" hangingPunct="1">
        <a:defRPr sz="1400" kern="1200">
          <a:solidFill>
            <a:schemeClr val="tx1"/>
          </a:solidFill>
          <a:latin typeface="+mn-lt"/>
          <a:ea typeface="+mn-ea"/>
          <a:cs typeface="+mn-cs"/>
        </a:defRPr>
      </a:lvl2pPr>
      <a:lvl3pPr marL="725805" algn="l" defTabSz="725805" rtl="0" eaLnBrk="1" latinLnBrk="0" hangingPunct="1">
        <a:defRPr sz="1400" kern="1200">
          <a:solidFill>
            <a:schemeClr val="tx1"/>
          </a:solidFill>
          <a:latin typeface="+mn-lt"/>
          <a:ea typeface="+mn-ea"/>
          <a:cs typeface="+mn-cs"/>
        </a:defRPr>
      </a:lvl3pPr>
      <a:lvl4pPr marL="1088390" algn="l" defTabSz="725805" rtl="0" eaLnBrk="1" latinLnBrk="0" hangingPunct="1">
        <a:defRPr sz="1400" kern="1200">
          <a:solidFill>
            <a:schemeClr val="tx1"/>
          </a:solidFill>
          <a:latin typeface="+mn-lt"/>
          <a:ea typeface="+mn-ea"/>
          <a:cs typeface="+mn-cs"/>
        </a:defRPr>
      </a:lvl4pPr>
      <a:lvl5pPr marL="1450975" algn="l" defTabSz="725805" rtl="0" eaLnBrk="1" latinLnBrk="0" hangingPunct="1">
        <a:defRPr sz="1400" kern="1200">
          <a:solidFill>
            <a:schemeClr val="tx1"/>
          </a:solidFill>
          <a:latin typeface="+mn-lt"/>
          <a:ea typeface="+mn-ea"/>
          <a:cs typeface="+mn-cs"/>
        </a:defRPr>
      </a:lvl5pPr>
      <a:lvl6pPr marL="1814195" algn="l" defTabSz="725805" rtl="0" eaLnBrk="1" latinLnBrk="0" hangingPunct="1">
        <a:defRPr sz="1400" kern="1200">
          <a:solidFill>
            <a:schemeClr val="tx1"/>
          </a:solidFill>
          <a:latin typeface="+mn-lt"/>
          <a:ea typeface="+mn-ea"/>
          <a:cs typeface="+mn-cs"/>
        </a:defRPr>
      </a:lvl6pPr>
      <a:lvl7pPr marL="2176780" algn="l" defTabSz="725805" rtl="0" eaLnBrk="1" latinLnBrk="0" hangingPunct="1">
        <a:defRPr sz="1400" kern="1200">
          <a:solidFill>
            <a:schemeClr val="tx1"/>
          </a:solidFill>
          <a:latin typeface="+mn-lt"/>
          <a:ea typeface="+mn-ea"/>
          <a:cs typeface="+mn-cs"/>
        </a:defRPr>
      </a:lvl7pPr>
      <a:lvl8pPr marL="2539365" algn="l" defTabSz="725805" rtl="0" eaLnBrk="1" latinLnBrk="0" hangingPunct="1">
        <a:defRPr sz="1400" kern="1200">
          <a:solidFill>
            <a:schemeClr val="tx1"/>
          </a:solidFill>
          <a:latin typeface="+mn-lt"/>
          <a:ea typeface="+mn-ea"/>
          <a:cs typeface="+mn-cs"/>
        </a:defRPr>
      </a:lvl8pPr>
      <a:lvl9pPr marL="2902585" algn="l" defTabSz="72580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Lst>
  <mc:AlternateContent xmlns:mc="http://schemas.openxmlformats.org/markup-compatibility/2006" xmlns:p14="http://schemas.microsoft.com/office/powerpoint/2010/main">
    <mc:Choice Requires="p14">
      <p:transition p14:dur="9"/>
    </mc:Choice>
    <mc:Fallback xmlns="">
      <p:transition/>
    </mc:Fallback>
  </mc:AlternateContent>
  <p:hf sldNum="0" hdr="0" ftr="0" dt="0"/>
  <p:txStyles>
    <p:titleStyle>
      <a:lvl1pPr algn="ctr" defTabSz="967740" rtl="0" eaLnBrk="1" latinLnBrk="0" hangingPunct="1">
        <a:spcBef>
          <a:spcPct val="0"/>
        </a:spcBef>
        <a:buNone/>
        <a:defRPr sz="4700" kern="1200">
          <a:solidFill>
            <a:schemeClr val="tx1"/>
          </a:solidFill>
          <a:latin typeface="+mj-lt"/>
          <a:ea typeface="+mj-ea"/>
          <a:cs typeface="+mj-cs"/>
        </a:defRPr>
      </a:lvl1pPr>
    </p:titleStyle>
    <p:bodyStyle>
      <a:lvl1pPr marL="362585" indent="-362585" algn="l" defTabSz="96774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1pPr>
      <a:lvl2pPr marL="786130" indent="-302260" algn="l" defTabSz="96774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09040" indent="-241935" algn="l" defTabSz="96774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92910"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76780"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60650"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44520"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27755"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11625" indent="-241935" algn="l" defTabSz="96774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967740" rtl="0" eaLnBrk="1" latinLnBrk="0" hangingPunct="1">
        <a:defRPr sz="1900" kern="1200">
          <a:solidFill>
            <a:schemeClr val="tx1"/>
          </a:solidFill>
          <a:latin typeface="+mn-lt"/>
          <a:ea typeface="+mn-ea"/>
          <a:cs typeface="+mn-cs"/>
        </a:defRPr>
      </a:lvl1pPr>
      <a:lvl2pPr marL="483870" algn="l" defTabSz="967740" rtl="0" eaLnBrk="1" latinLnBrk="0" hangingPunct="1">
        <a:defRPr sz="1900" kern="1200">
          <a:solidFill>
            <a:schemeClr val="tx1"/>
          </a:solidFill>
          <a:latin typeface="+mn-lt"/>
          <a:ea typeface="+mn-ea"/>
          <a:cs typeface="+mn-cs"/>
        </a:defRPr>
      </a:lvl2pPr>
      <a:lvl3pPr marL="967740" algn="l" defTabSz="967740" rtl="0" eaLnBrk="1" latinLnBrk="0" hangingPunct="1">
        <a:defRPr sz="1900" kern="1200">
          <a:solidFill>
            <a:schemeClr val="tx1"/>
          </a:solidFill>
          <a:latin typeface="+mn-lt"/>
          <a:ea typeface="+mn-ea"/>
          <a:cs typeface="+mn-cs"/>
        </a:defRPr>
      </a:lvl3pPr>
      <a:lvl4pPr marL="1450975" algn="l" defTabSz="967740" rtl="0" eaLnBrk="1" latinLnBrk="0" hangingPunct="1">
        <a:defRPr sz="1900" kern="1200">
          <a:solidFill>
            <a:schemeClr val="tx1"/>
          </a:solidFill>
          <a:latin typeface="+mn-lt"/>
          <a:ea typeface="+mn-ea"/>
          <a:cs typeface="+mn-cs"/>
        </a:defRPr>
      </a:lvl4pPr>
      <a:lvl5pPr marL="1934845" algn="l" defTabSz="967740" rtl="0" eaLnBrk="1" latinLnBrk="0" hangingPunct="1">
        <a:defRPr sz="1900" kern="1200">
          <a:solidFill>
            <a:schemeClr val="tx1"/>
          </a:solidFill>
          <a:latin typeface="+mn-lt"/>
          <a:ea typeface="+mn-ea"/>
          <a:cs typeface="+mn-cs"/>
        </a:defRPr>
      </a:lvl5pPr>
      <a:lvl6pPr marL="2418715" algn="l" defTabSz="967740" rtl="0" eaLnBrk="1" latinLnBrk="0" hangingPunct="1">
        <a:defRPr sz="1900" kern="1200">
          <a:solidFill>
            <a:schemeClr val="tx1"/>
          </a:solidFill>
          <a:latin typeface="+mn-lt"/>
          <a:ea typeface="+mn-ea"/>
          <a:cs typeface="+mn-cs"/>
        </a:defRPr>
      </a:lvl6pPr>
      <a:lvl7pPr marL="2902585" algn="l" defTabSz="967740" rtl="0" eaLnBrk="1" latinLnBrk="0" hangingPunct="1">
        <a:defRPr sz="1900" kern="1200">
          <a:solidFill>
            <a:schemeClr val="tx1"/>
          </a:solidFill>
          <a:latin typeface="+mn-lt"/>
          <a:ea typeface="+mn-ea"/>
          <a:cs typeface="+mn-cs"/>
        </a:defRPr>
      </a:lvl7pPr>
      <a:lvl8pPr marL="3385820" algn="l" defTabSz="967740" rtl="0" eaLnBrk="1" latinLnBrk="0" hangingPunct="1">
        <a:defRPr sz="1900" kern="1200">
          <a:solidFill>
            <a:schemeClr val="tx1"/>
          </a:solidFill>
          <a:latin typeface="+mn-lt"/>
          <a:ea typeface="+mn-ea"/>
          <a:cs typeface="+mn-cs"/>
        </a:defRPr>
      </a:lvl8pPr>
      <a:lvl9pPr marL="3869690" algn="l" defTabSz="96774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5.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vmlDrawing" Target="../drawings/vmlDrawing1.v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7.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8.emf"/><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tags" Target="../tags/tag38.xml"/><Relationship Id="rId26" Type="http://schemas.openxmlformats.org/officeDocument/2006/relationships/tags" Target="../tags/tag46.xml"/><Relationship Id="rId3" Type="http://schemas.openxmlformats.org/officeDocument/2006/relationships/tags" Target="../tags/tag23.xml"/><Relationship Id="rId21" Type="http://schemas.openxmlformats.org/officeDocument/2006/relationships/tags" Target="../tags/tag41.xml"/><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5" Type="http://schemas.openxmlformats.org/officeDocument/2006/relationships/tags" Target="../tags/tag45.xml"/><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tags" Target="../tags/tag40.xml"/><Relationship Id="rId29"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tags" Target="../tags/tag44.xml"/><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tags" Target="../tags/tag43.xml"/><Relationship Id="rId28" Type="http://schemas.openxmlformats.org/officeDocument/2006/relationships/tags" Target="../tags/tag48.xml"/><Relationship Id="rId10" Type="http://schemas.openxmlformats.org/officeDocument/2006/relationships/tags" Target="../tags/tag30.xml"/><Relationship Id="rId19" Type="http://schemas.openxmlformats.org/officeDocument/2006/relationships/tags" Target="../tags/tag39.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tags" Target="../tags/tag42.xml"/><Relationship Id="rId27" Type="http://schemas.openxmlformats.org/officeDocument/2006/relationships/tags" Target="../tags/tag47.xml"/><Relationship Id="rId30"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7.png"/><Relationship Id="rId5" Type="http://schemas.openxmlformats.org/officeDocument/2006/relationships/tags" Target="../tags/tag53.xml"/><Relationship Id="rId10" Type="http://schemas.openxmlformats.org/officeDocument/2006/relationships/image" Target="../media/image10.png"/><Relationship Id="rId4" Type="http://schemas.openxmlformats.org/officeDocument/2006/relationships/tags" Target="../tags/tag52.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7.png"/><Relationship Id="rId5" Type="http://schemas.openxmlformats.org/officeDocument/2006/relationships/tags" Target="../tags/tag60.xml"/><Relationship Id="rId10" Type="http://schemas.openxmlformats.org/officeDocument/2006/relationships/image" Target="../media/image12.png"/><Relationship Id="rId4" Type="http://schemas.openxmlformats.org/officeDocument/2006/relationships/tags" Target="../tags/tag59.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65.xml"/><Relationship Id="rId7" Type="http://schemas.openxmlformats.org/officeDocument/2006/relationships/image" Target="../media/image13.jpe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5.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总局背景"/>
          <p:cNvPicPr>
            <a:picLocks noChangeAspect="1"/>
          </p:cNvPicPr>
          <p:nvPr/>
        </p:nvPicPr>
        <p:blipFill>
          <a:blip r:embed="rId3"/>
          <a:stretch>
            <a:fillRect/>
          </a:stretch>
        </p:blipFill>
        <p:spPr>
          <a:xfrm>
            <a:off x="0" y="0"/>
            <a:ext cx="9693910" cy="5379085"/>
          </a:xfrm>
          <a:prstGeom prst="rect">
            <a:avLst/>
          </a:prstGeom>
        </p:spPr>
      </p:pic>
      <p:sp>
        <p:nvSpPr>
          <p:cNvPr id="77831" name="水文局科技部 _8"/>
          <p:cNvSpPr txBox="1"/>
          <p:nvPr/>
        </p:nvSpPr>
        <p:spPr>
          <a:xfrm>
            <a:off x="1447800" y="3904615"/>
            <a:ext cx="6071870" cy="890270"/>
          </a:xfrm>
          <a:prstGeom prst="rect">
            <a:avLst/>
          </a:prstGeom>
          <a:noFill/>
          <a:ln w="9525">
            <a:noFill/>
          </a:ln>
        </p:spPr>
        <p:txBody>
          <a:bodyPr anchor="ctr" anchorCtr="0">
            <a:scene3d>
              <a:camera prst="orthographicFront"/>
              <a:lightRig rig="threePt" dir="t"/>
            </a:scene3d>
          </a:bodyPr>
          <a:lstStyle/>
          <a:p>
            <a:pPr algn="ctr">
              <a:lnSpc>
                <a:spcPct val="100000"/>
              </a:lnSpc>
            </a:pPr>
            <a:r>
              <a:rPr lang="zh-CN" altLang="en-US" sz="2000" b="1" dirty="0">
                <a:solidFill>
                  <a:schemeClr val="bg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潘树仁</a:t>
            </a:r>
          </a:p>
          <a:p>
            <a:pPr algn="ctr">
              <a:lnSpc>
                <a:spcPct val="100000"/>
              </a:lnSpc>
            </a:pPr>
            <a:r>
              <a:rPr lang="en-US" altLang="zh-CN" sz="2000" b="1" dirty="0">
                <a:solidFill>
                  <a:schemeClr val="bg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2023.05</a:t>
            </a:r>
          </a:p>
        </p:txBody>
      </p:sp>
      <p:sp>
        <p:nvSpPr>
          <p:cNvPr id="13" name="水文局科技部 _9"/>
          <p:cNvSpPr txBox="1"/>
          <p:nvPr/>
        </p:nvSpPr>
        <p:spPr>
          <a:xfrm>
            <a:off x="360680" y="2210435"/>
            <a:ext cx="7884621" cy="1353998"/>
          </a:xfrm>
          <a:prstGeom prst="rect">
            <a:avLst/>
          </a:prstGeom>
        </p:spPr>
        <p:txBody>
          <a:bodyPr lIns="0" tIns="0" rIns="0" bIns="0"/>
          <a:lstStyle/>
          <a:p>
            <a:pPr marR="0" algn="ctr" defTabSz="914400" latinLnBrk="1">
              <a:spcBef>
                <a:spcPct val="20000"/>
              </a:spcBef>
              <a:buClrTx/>
              <a:buSzTx/>
              <a:buFontTx/>
              <a:defRPr/>
            </a:pPr>
            <a:r>
              <a:rPr lang="zh-CN" altLang="en-US" sz="3655" b="1" dirty="0" smtClean="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煤矿</a:t>
            </a:r>
            <a:r>
              <a:rPr lang="zh-CN" sz="3655" b="1" noProof="0" dirty="0" smtClean="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隐</a:t>
            </a:r>
            <a:r>
              <a:rPr lang="zh-CN" sz="3655" b="1" noProof="0" dirty="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蔽致</a:t>
            </a:r>
            <a:r>
              <a:rPr lang="zh-CN" sz="3655" b="1" noProof="0" dirty="0" smtClean="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灾地</a:t>
            </a:r>
            <a:r>
              <a:rPr lang="zh-CN" sz="3655" b="1" noProof="0" dirty="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质因</a:t>
            </a:r>
            <a:r>
              <a:rPr lang="zh-CN" sz="3655" b="1" noProof="0" dirty="0" smtClean="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素</a:t>
            </a:r>
            <a:endParaRPr lang="en-US" altLang="zh-CN" sz="3655" b="1" noProof="0" dirty="0" smtClean="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endParaRPr>
          </a:p>
          <a:p>
            <a:pPr algn="ctr" defTabSz="914400" latinLnBrk="1">
              <a:spcBef>
                <a:spcPct val="20000"/>
              </a:spcBef>
              <a:defRPr/>
            </a:pPr>
            <a:r>
              <a:rPr lang="zh-CN" altLang="zh-CN" sz="3655" b="1" dirty="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普查与治</a:t>
            </a:r>
            <a:r>
              <a:rPr lang="zh-CN" altLang="zh-CN" sz="3655" b="1" dirty="0" smtClean="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理</a:t>
            </a:r>
            <a:r>
              <a:rPr lang="zh-CN" altLang="en-US" sz="3655" b="1" dirty="0" smtClean="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新</a:t>
            </a:r>
            <a:r>
              <a:rPr lang="zh-CN" altLang="zh-CN" sz="3655" b="1" dirty="0" smtClean="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技术</a:t>
            </a:r>
            <a:r>
              <a:rPr lang="zh-CN" altLang="en-US" sz="3655" b="1" dirty="0" smtClean="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rPr>
              <a:t>及展望</a:t>
            </a:r>
            <a:endParaRPr lang="zh-CN" altLang="zh-CN" sz="3655" b="1" dirty="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endParaRPr>
          </a:p>
          <a:p>
            <a:pPr marR="0" algn="ctr" defTabSz="914400" latinLnBrk="1">
              <a:spcBef>
                <a:spcPct val="20000"/>
              </a:spcBef>
              <a:buClrTx/>
              <a:buSzTx/>
              <a:buFontTx/>
              <a:defRPr/>
            </a:pPr>
            <a:endParaRPr lang="zh-CN" sz="3655" b="1" noProof="0" dirty="0">
              <a:solidFill>
                <a:srgbClr val="0073C3"/>
              </a:solidFill>
              <a:effectLst>
                <a:outerShdw blurRad="38100" dist="38100" dir="2700000" algn="tl">
                  <a:srgbClr val="C0C0C0"/>
                </a:outerShdw>
              </a:effectLst>
              <a:latin typeface="Agency FB" panose="020B0503020202020204" pitchFamily="34" charset="0"/>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01"/>
          <p:cNvSpPr txBox="1"/>
          <p:nvPr/>
        </p:nvSpPr>
        <p:spPr>
          <a:xfrm>
            <a:off x="756285" y="83185"/>
            <a:ext cx="8315325" cy="624205"/>
          </a:xfrm>
          <a:prstGeom prst="rect">
            <a:avLst/>
          </a:prstGeom>
          <a:noFill/>
        </p:spPr>
        <p:txBody>
          <a:bodyPr wrap="square" lIns="96770" tIns="48385" rIns="96770" bIns="48385" rtlCol="0">
            <a:noAutofit/>
          </a:bodyPr>
          <a:lstStyle/>
          <a:p>
            <a:pPr algn="ctr" defTabSz="959485">
              <a:defRPr/>
            </a:pPr>
            <a:r>
              <a:rPr lang="en-US" altLang="zh-CN" sz="2800" dirty="0">
                <a:solidFill>
                  <a:srgbClr val="1608CE"/>
                </a:solidFill>
                <a:latin typeface="黑体" panose="02010609060101010101" pitchFamily="49" charset="-122"/>
                <a:ea typeface="黑体" panose="02010609060101010101" pitchFamily="49" charset="-122"/>
                <a:sym typeface="Arial" panose="020B0604020202020204" pitchFamily="34" charset="0"/>
              </a:rPr>
              <a:t>2 </a:t>
            </a:r>
            <a:r>
              <a:rPr lang="zh-CN" altLang="en-US" sz="2800" dirty="0">
                <a:solidFill>
                  <a:srgbClr val="1608CE"/>
                </a:solidFill>
                <a:latin typeface="黑体" panose="02010609060101010101" pitchFamily="49" charset="-122"/>
                <a:ea typeface="黑体" panose="02010609060101010101" pitchFamily="49" charset="-122"/>
                <a:sym typeface="Arial" panose="020B0604020202020204" pitchFamily="34" charset="0"/>
              </a:rPr>
              <a:t>我国煤矿防治</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水形势</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
        <p:nvSpPr>
          <p:cNvPr id="6" name="文本框 5"/>
          <p:cNvSpPr txBox="1"/>
          <p:nvPr/>
        </p:nvSpPr>
        <p:spPr>
          <a:xfrm>
            <a:off x="315146" y="889741"/>
            <a:ext cx="5348149" cy="2446824"/>
          </a:xfrm>
          <a:prstGeom prst="rect">
            <a:avLst/>
          </a:prstGeom>
          <a:noFill/>
        </p:spPr>
        <p:txBody>
          <a:bodyPr wrap="square" rtlCol="0" anchor="t">
            <a:spAutoFit/>
          </a:bodyPr>
          <a:lstStyle/>
          <a:p>
            <a:pPr algn="l">
              <a:lnSpc>
                <a:spcPct val="150000"/>
              </a:lnSpc>
            </a:pPr>
            <a:r>
              <a:rPr lang="en-US" sz="1800" dirty="0">
                <a:latin typeface="黑体" panose="02010609060101010101" pitchFamily="49" charset="-122"/>
                <a:ea typeface="黑体" panose="02010609060101010101" pitchFamily="49" charset="-122"/>
              </a:rPr>
              <a:t>   </a:t>
            </a:r>
            <a:r>
              <a:rPr lang="en-US" sz="1800" dirty="0" smtClean="0">
                <a:latin typeface="黑体" panose="02010609060101010101" pitchFamily="49" charset="-122"/>
                <a:ea typeface="黑体" panose="02010609060101010101" pitchFamily="49" charset="-122"/>
              </a:rPr>
              <a:t> </a:t>
            </a:r>
            <a:r>
              <a:rPr lang="zh-CN" altLang="en-US" sz="1800" dirty="0">
                <a:solidFill>
                  <a:srgbClr val="C00000"/>
                </a:solidFill>
                <a:latin typeface="黑体" panose="02010609060101010101" pitchFamily="49" charset="-122"/>
                <a:ea typeface="黑体" panose="02010609060101010101" pitchFamily="49" charset="-122"/>
              </a:rPr>
              <a:t>按照</a:t>
            </a:r>
            <a:r>
              <a:rPr lang="zh-CN" altLang="en-US" sz="1800" dirty="0" smtClean="0">
                <a:solidFill>
                  <a:srgbClr val="C00000"/>
                </a:solidFill>
                <a:latin typeface="黑体" panose="02010609060101010101" pitchFamily="49" charset="-122"/>
                <a:ea typeface="黑体" panose="02010609060101010101" pitchFamily="49" charset="-122"/>
              </a:rPr>
              <a:t>会议主题：报告重点介绍隐蔽致灾水文地质因素普查及治理相关内容，简要报告其他隐蔽致灾因素普查技术。</a:t>
            </a:r>
            <a:endParaRPr lang="en-US" altLang="zh-CN" sz="1800" dirty="0" smtClean="0">
              <a:solidFill>
                <a:srgbClr val="C00000"/>
              </a:solidFill>
              <a:latin typeface="黑体" panose="02010609060101010101" pitchFamily="49" charset="-122"/>
              <a:ea typeface="黑体" panose="02010609060101010101" pitchFamily="49" charset="-122"/>
            </a:endParaRPr>
          </a:p>
          <a:p>
            <a:pPr algn="l">
              <a:lnSpc>
                <a:spcPct val="150000"/>
              </a:lnSpc>
            </a:pPr>
            <a:r>
              <a:rPr lang="zh-CN" altLang="en-US" sz="1600" dirty="0" smtClean="0">
                <a:solidFill>
                  <a:srgbClr val="1608CE"/>
                </a:solidFill>
                <a:latin typeface="黑体" panose="02010609060101010101" pitchFamily="49" charset="-122"/>
                <a:ea typeface="黑体" panose="02010609060101010101" pitchFamily="49" charset="-122"/>
              </a:rPr>
              <a:t>    据统计，</a:t>
            </a:r>
            <a:r>
              <a:rPr sz="1600" dirty="0" smtClean="0">
                <a:solidFill>
                  <a:srgbClr val="1608CE"/>
                </a:solidFill>
                <a:latin typeface="黑体" panose="02010609060101010101" pitchFamily="49" charset="-122"/>
                <a:ea typeface="黑体" panose="02010609060101010101" pitchFamily="49" charset="-122"/>
                <a:sym typeface="+mn-ea"/>
              </a:rPr>
              <a:t>2016</a:t>
            </a:r>
            <a:r>
              <a:rPr lang="en-US" sz="1600" dirty="0" smtClean="0">
                <a:solidFill>
                  <a:srgbClr val="1608CE"/>
                </a:solidFill>
                <a:latin typeface="黑体" panose="02010609060101010101" pitchFamily="49" charset="-122"/>
                <a:ea typeface="黑体" panose="02010609060101010101" pitchFamily="49" charset="-122"/>
                <a:sym typeface="+mn-ea"/>
              </a:rPr>
              <a:t>-</a:t>
            </a:r>
            <a:r>
              <a:rPr sz="1600" dirty="0" smtClean="0">
                <a:solidFill>
                  <a:srgbClr val="1608CE"/>
                </a:solidFill>
                <a:latin typeface="黑体" panose="02010609060101010101" pitchFamily="49" charset="-122"/>
                <a:ea typeface="黑体" panose="02010609060101010101" pitchFamily="49" charset="-122"/>
                <a:sym typeface="+mn-ea"/>
              </a:rPr>
              <a:t>2020</a:t>
            </a:r>
            <a:r>
              <a:rPr sz="1600" dirty="0">
                <a:solidFill>
                  <a:srgbClr val="1608CE"/>
                </a:solidFill>
                <a:latin typeface="黑体" panose="02010609060101010101" pitchFamily="49" charset="-122"/>
                <a:ea typeface="黑体" panose="02010609060101010101" pitchFamily="49" charset="-122"/>
                <a:sym typeface="+mn-ea"/>
              </a:rPr>
              <a:t>年我国共发生442起煤矿安全生产事故，</a:t>
            </a:r>
            <a:r>
              <a:rPr sz="1600" dirty="0" smtClean="0">
                <a:solidFill>
                  <a:srgbClr val="1608CE"/>
                </a:solidFill>
                <a:latin typeface="黑体" panose="02010609060101010101" pitchFamily="49" charset="-122"/>
                <a:ea typeface="黑体" panose="02010609060101010101" pitchFamily="49" charset="-122"/>
                <a:sym typeface="+mn-ea"/>
              </a:rPr>
              <a:t>2016</a:t>
            </a:r>
            <a:r>
              <a:rPr lang="en-US" sz="1600" dirty="0" smtClean="0">
                <a:solidFill>
                  <a:srgbClr val="1608CE"/>
                </a:solidFill>
                <a:latin typeface="黑体" panose="02010609060101010101" pitchFamily="49" charset="-122"/>
                <a:ea typeface="黑体" panose="02010609060101010101" pitchFamily="49" charset="-122"/>
                <a:sym typeface="+mn-ea"/>
              </a:rPr>
              <a:t>-</a:t>
            </a:r>
            <a:r>
              <a:rPr sz="1600" dirty="0" smtClean="0">
                <a:solidFill>
                  <a:srgbClr val="1608CE"/>
                </a:solidFill>
                <a:latin typeface="黑体" panose="02010609060101010101" pitchFamily="49" charset="-122"/>
                <a:ea typeface="黑体" panose="02010609060101010101" pitchFamily="49" charset="-122"/>
                <a:sym typeface="+mn-ea"/>
              </a:rPr>
              <a:t>2019</a:t>
            </a:r>
            <a:r>
              <a:rPr sz="1600" dirty="0">
                <a:solidFill>
                  <a:srgbClr val="1608CE"/>
                </a:solidFill>
                <a:latin typeface="黑体" panose="02010609060101010101" pitchFamily="49" charset="-122"/>
                <a:ea typeface="黑体" panose="02010609060101010101" pitchFamily="49" charset="-122"/>
                <a:sym typeface="+mn-ea"/>
              </a:rPr>
              <a:t>年事故数不断增多，分别增长了</a:t>
            </a:r>
            <a:r>
              <a:rPr sz="1600" dirty="0" smtClean="0">
                <a:solidFill>
                  <a:srgbClr val="1608CE"/>
                </a:solidFill>
                <a:latin typeface="黑体" panose="02010609060101010101" pitchFamily="49" charset="-122"/>
                <a:ea typeface="黑体" panose="02010609060101010101" pitchFamily="49" charset="-122"/>
                <a:sym typeface="+mn-ea"/>
              </a:rPr>
              <a:t>44%，6</a:t>
            </a:r>
            <a:r>
              <a:rPr lang="en-US" sz="1600" dirty="0" smtClean="0">
                <a:solidFill>
                  <a:srgbClr val="1608CE"/>
                </a:solidFill>
                <a:latin typeface="黑体" panose="02010609060101010101" pitchFamily="49" charset="-122"/>
                <a:ea typeface="黑体" panose="02010609060101010101" pitchFamily="49" charset="-122"/>
                <a:sym typeface="+mn-ea"/>
              </a:rPr>
              <a:t>3</a:t>
            </a:r>
            <a:r>
              <a:rPr sz="1600" dirty="0" smtClean="0">
                <a:solidFill>
                  <a:srgbClr val="1608CE"/>
                </a:solidFill>
                <a:latin typeface="黑体" panose="02010609060101010101" pitchFamily="49" charset="-122"/>
                <a:ea typeface="黑体" panose="02010609060101010101" pitchFamily="49" charset="-122"/>
                <a:sym typeface="+mn-ea"/>
              </a:rPr>
              <a:t>%，</a:t>
            </a:r>
            <a:r>
              <a:rPr lang="en-US" sz="1600" dirty="0" smtClean="0">
                <a:solidFill>
                  <a:srgbClr val="1608CE"/>
                </a:solidFill>
                <a:latin typeface="黑体" panose="02010609060101010101" pitchFamily="49" charset="-122"/>
                <a:ea typeface="黑体" panose="02010609060101010101" pitchFamily="49" charset="-122"/>
                <a:sym typeface="+mn-ea"/>
              </a:rPr>
              <a:t>40</a:t>
            </a:r>
            <a:r>
              <a:rPr sz="1600" dirty="0" smtClean="0">
                <a:solidFill>
                  <a:srgbClr val="1608CE"/>
                </a:solidFill>
                <a:latin typeface="黑体" panose="02010609060101010101" pitchFamily="49" charset="-122"/>
                <a:ea typeface="黑体" panose="02010609060101010101" pitchFamily="49" charset="-122"/>
                <a:sym typeface="+mn-ea"/>
              </a:rPr>
              <a:t>%。</a:t>
            </a:r>
            <a:r>
              <a:rPr lang="en-US" sz="1600" dirty="0" smtClean="0">
                <a:solidFill>
                  <a:srgbClr val="1608CE"/>
                </a:solidFill>
                <a:latin typeface="黑体" panose="02010609060101010101" pitchFamily="49" charset="-122"/>
                <a:ea typeface="黑体" panose="02010609060101010101" pitchFamily="49" charset="-122"/>
                <a:sym typeface="+mn-ea"/>
              </a:rPr>
              <a:t>2020</a:t>
            </a:r>
            <a:r>
              <a:rPr lang="zh-CN" altLang="en-US" sz="1600" dirty="0" smtClean="0">
                <a:solidFill>
                  <a:srgbClr val="1608CE"/>
                </a:solidFill>
                <a:latin typeface="黑体" panose="02010609060101010101" pitchFamily="49" charset="-122"/>
                <a:ea typeface="黑体" panose="02010609060101010101" pitchFamily="49" charset="-122"/>
                <a:sym typeface="+mn-ea"/>
              </a:rPr>
              <a:t>年后煤矿安全生产事故呈下降趋势。</a:t>
            </a:r>
            <a:endParaRPr sz="1600" dirty="0">
              <a:latin typeface="黑体" panose="02010609060101010101" pitchFamily="49" charset="-122"/>
              <a:ea typeface="黑体" panose="02010609060101010101" pitchFamily="49" charset="-122"/>
            </a:endParaRPr>
          </a:p>
        </p:txBody>
      </p:sp>
      <p:sp>
        <p:nvSpPr>
          <p:cNvPr id="34819" name="文本框 5"/>
          <p:cNvSpPr txBox="1">
            <a:spLocks noChangeArrowheads="1"/>
          </p:cNvSpPr>
          <p:nvPr/>
        </p:nvSpPr>
        <p:spPr bwMode="auto">
          <a:xfrm>
            <a:off x="4788917" y="3640732"/>
            <a:ext cx="45365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smtClean="0">
                <a:solidFill>
                  <a:srgbClr val="1608CE"/>
                </a:solidFill>
                <a:latin typeface="黑体" panose="02010609060101010101" pitchFamily="49" charset="-122"/>
                <a:ea typeface="黑体" panose="02010609060101010101" pitchFamily="49" charset="-122"/>
                <a:sym typeface="黑体" panose="02010609060101010101" pitchFamily="49" charset="-122"/>
              </a:rPr>
              <a:t>    其中煤</a:t>
            </a:r>
            <a:r>
              <a:rPr lang="zh-CN" altLang="en-US" sz="1600" dirty="0">
                <a:solidFill>
                  <a:srgbClr val="1608CE"/>
                </a:solidFill>
                <a:latin typeface="黑体" panose="02010609060101010101" pitchFamily="49" charset="-122"/>
                <a:ea typeface="黑体" panose="02010609060101010101" pitchFamily="49" charset="-122"/>
                <a:sym typeface="黑体" panose="02010609060101010101" pitchFamily="49" charset="-122"/>
              </a:rPr>
              <a:t>矿水</a:t>
            </a:r>
            <a:r>
              <a:rPr lang="zh-CN" altLang="en-US" sz="1600" dirty="0" smtClean="0">
                <a:solidFill>
                  <a:srgbClr val="1608CE"/>
                </a:solidFill>
                <a:latin typeface="黑体" panose="02010609060101010101" pitchFamily="49" charset="-122"/>
                <a:ea typeface="黑体" panose="02010609060101010101" pitchFamily="49" charset="-122"/>
                <a:sym typeface="黑体" panose="02010609060101010101" pitchFamily="49" charset="-122"/>
              </a:rPr>
              <a:t>害</a:t>
            </a:r>
            <a:r>
              <a:rPr lang="zh-CN" altLang="en-US" sz="1600" dirty="0" smtClean="0">
                <a:solidFill>
                  <a:schemeClr val="bg2"/>
                </a:solidFill>
                <a:latin typeface="黑体" panose="02010609060101010101" pitchFamily="49" charset="-122"/>
                <a:ea typeface="黑体" panose="02010609060101010101" pitchFamily="49" charset="-122"/>
                <a:sym typeface="黑体" panose="02010609060101010101" pitchFamily="49" charset="-122"/>
              </a:rPr>
              <a:t>（占比</a:t>
            </a:r>
            <a:r>
              <a:rPr lang="en-US" altLang="zh-CN" sz="1600" dirty="0" smtClean="0">
                <a:solidFill>
                  <a:schemeClr val="bg2"/>
                </a:solidFill>
                <a:latin typeface="黑体" panose="02010609060101010101" pitchFamily="49" charset="-122"/>
                <a:ea typeface="黑体" panose="02010609060101010101" pitchFamily="49" charset="-122"/>
                <a:sym typeface="黑体" panose="02010609060101010101" pitchFamily="49" charset="-122"/>
              </a:rPr>
              <a:t>16%</a:t>
            </a:r>
            <a:r>
              <a:rPr lang="zh-CN" altLang="en-US" sz="1600" dirty="0" smtClean="0">
                <a:solidFill>
                  <a:schemeClr val="bg2"/>
                </a:solidFill>
                <a:latin typeface="黑体" panose="02010609060101010101" pitchFamily="49" charset="-122"/>
                <a:ea typeface="黑体" panose="02010609060101010101" pitchFamily="49" charset="-122"/>
                <a:sym typeface="黑体" panose="02010609060101010101" pitchFamily="49" charset="-122"/>
              </a:rPr>
              <a:t>）</a:t>
            </a:r>
            <a:r>
              <a:rPr lang="zh-CN" altLang="en-US" sz="1600" dirty="0" smtClean="0">
                <a:solidFill>
                  <a:srgbClr val="1608CE"/>
                </a:solidFill>
                <a:latin typeface="黑体" panose="02010609060101010101" pitchFamily="49" charset="-122"/>
                <a:ea typeface="黑体" panose="02010609060101010101" pitchFamily="49" charset="-122"/>
                <a:sym typeface="黑体" panose="02010609060101010101" pitchFamily="49" charset="-122"/>
              </a:rPr>
              <a:t>是</a:t>
            </a:r>
            <a:r>
              <a:rPr lang="zh-CN" altLang="en-US" sz="1600" dirty="0">
                <a:solidFill>
                  <a:srgbClr val="1608CE"/>
                </a:solidFill>
                <a:latin typeface="黑体" panose="02010609060101010101" pitchFamily="49" charset="-122"/>
                <a:ea typeface="黑体" panose="02010609060101010101" pitchFamily="49" charset="-122"/>
                <a:sym typeface="黑体" panose="02010609060101010101" pitchFamily="49" charset="-122"/>
              </a:rPr>
              <a:t>与瓦斯和粉尘爆炸、煤与瓦斯突出、顶板冒落、火灾并列的五大灾害之</a:t>
            </a:r>
            <a:r>
              <a:rPr lang="zh-CN" altLang="en-US" sz="1600" dirty="0" smtClean="0">
                <a:solidFill>
                  <a:srgbClr val="1608CE"/>
                </a:solidFill>
                <a:latin typeface="黑体" panose="02010609060101010101" pitchFamily="49" charset="-122"/>
                <a:ea typeface="黑体" panose="02010609060101010101" pitchFamily="49" charset="-122"/>
                <a:sym typeface="黑体" panose="02010609060101010101" pitchFamily="49" charset="-122"/>
              </a:rPr>
              <a:t>一。</a:t>
            </a:r>
            <a:endParaRPr lang="zh-CN" altLang="en-US" sz="1600" dirty="0">
              <a:solidFill>
                <a:srgbClr val="1608CE"/>
              </a:solidFill>
              <a:latin typeface="黑体" panose="02010609060101010101" pitchFamily="49" charset="-122"/>
              <a:ea typeface="黑体" panose="02010609060101010101" pitchFamily="49" charset="-122"/>
              <a:sym typeface="黑体" panose="02010609060101010101" pitchFamily="49" charset="-122"/>
            </a:endParaRPr>
          </a:p>
        </p:txBody>
      </p:sp>
      <p:pic>
        <p:nvPicPr>
          <p:cNvPr id="12" name="图片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37" y="3263177"/>
            <a:ext cx="3458948" cy="217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图表 13"/>
          <p:cNvGraphicFramePr>
            <a:graphicFrameLocks/>
          </p:cNvGraphicFramePr>
          <p:nvPr>
            <p:extLst>
              <p:ext uri="{D42A27DB-BD31-4B8C-83A1-F6EECF244321}">
                <p14:modId xmlns:p14="http://schemas.microsoft.com/office/powerpoint/2010/main" val="270146291"/>
              </p:ext>
            </p:extLst>
          </p:nvPr>
        </p:nvGraphicFramePr>
        <p:xfrm>
          <a:off x="5625077" y="1001245"/>
          <a:ext cx="3688347" cy="222381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2413" y="803550"/>
            <a:ext cx="9289032" cy="4561083"/>
            <a:chOff x="551384" y="548680"/>
            <a:chExt cx="10900636" cy="6291982"/>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0335" y="548680"/>
              <a:ext cx="8438287" cy="629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标注 7"/>
            <p:cNvSpPr>
              <a:spLocks noChangeArrowheads="1"/>
            </p:cNvSpPr>
            <p:nvPr/>
          </p:nvSpPr>
          <p:spPr bwMode="auto">
            <a:xfrm>
              <a:off x="551384" y="1818709"/>
              <a:ext cx="2251785" cy="974321"/>
            </a:xfrm>
            <a:prstGeom prst="wedgeRoundRectCallout">
              <a:avLst>
                <a:gd name="adj1" fmla="val 53394"/>
                <a:gd name="adj2" fmla="val 92171"/>
                <a:gd name="adj3" fmla="val 16667"/>
              </a:avLst>
            </a:prstGeom>
            <a:noFill/>
            <a:ln w="25400">
              <a:solidFill>
                <a:srgbClr val="385D8A"/>
              </a:solidFill>
              <a:miter lim="800000"/>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zh-CN" sz="1500" b="1" dirty="0">
                  <a:latin typeface="黑体" panose="02010609060101010101" pitchFamily="49" charset="-122"/>
                  <a:ea typeface="黑体" panose="02010609060101010101" pitchFamily="49" charset="-122"/>
                </a:rPr>
                <a:t>西北侏罗纪煤</a:t>
              </a:r>
              <a:r>
                <a:rPr lang="zh-CN" altLang="zh-CN" sz="1500" b="1" dirty="0" smtClean="0">
                  <a:latin typeface="黑体" panose="02010609060101010101" pitchFamily="49" charset="-122"/>
                  <a:ea typeface="黑体" panose="02010609060101010101" pitchFamily="49" charset="-122"/>
                </a:rPr>
                <a:t>田</a:t>
              </a:r>
              <a:endParaRPr lang="en-US" altLang="zh-CN" sz="1500" b="1" dirty="0" smtClean="0">
                <a:latin typeface="黑体" panose="02010609060101010101" pitchFamily="49" charset="-122"/>
                <a:ea typeface="黑体" panose="02010609060101010101" pitchFamily="49" charset="-122"/>
              </a:endParaRPr>
            </a:p>
            <a:p>
              <a:pPr algn="ctr">
                <a:spcBef>
                  <a:spcPct val="0"/>
                </a:spcBef>
                <a:buFont typeface="Arial" panose="020B0604020202020204" pitchFamily="34" charset="0"/>
                <a:buNone/>
              </a:pPr>
              <a:r>
                <a:rPr lang="zh-CN" altLang="zh-CN" sz="1500" b="1" dirty="0" smtClean="0">
                  <a:latin typeface="黑体" panose="02010609060101010101" pitchFamily="49" charset="-122"/>
                  <a:ea typeface="黑体" panose="02010609060101010101" pitchFamily="49" charset="-122"/>
                </a:rPr>
                <a:t>裂</a:t>
              </a:r>
              <a:r>
                <a:rPr lang="zh-CN" altLang="zh-CN" sz="1500" b="1" dirty="0">
                  <a:latin typeface="黑体" panose="02010609060101010101" pitchFamily="49" charset="-122"/>
                  <a:ea typeface="黑体" panose="02010609060101010101" pitchFamily="49" charset="-122"/>
                </a:rPr>
                <a:t>隙水水</a:t>
              </a:r>
              <a:r>
                <a:rPr lang="zh-CN" altLang="en-US" sz="1500" b="1" dirty="0">
                  <a:latin typeface="黑体" panose="02010609060101010101" pitchFamily="49" charset="-122"/>
                  <a:ea typeface="黑体" panose="02010609060101010101" pitchFamily="49" charset="-122"/>
                </a:rPr>
                <a:t>患</a:t>
              </a:r>
              <a:r>
                <a:rPr lang="zh-CN" altLang="zh-CN" sz="1500" b="1" dirty="0">
                  <a:latin typeface="黑体" panose="02010609060101010101" pitchFamily="49" charset="-122"/>
                  <a:ea typeface="黑体" panose="02010609060101010101" pitchFamily="49" charset="-122"/>
                </a:rPr>
                <a:t>区</a:t>
              </a:r>
              <a:endParaRPr lang="zh-CN" altLang="zh-CN" sz="1500" b="1" dirty="0"/>
            </a:p>
          </p:txBody>
        </p:sp>
        <p:sp>
          <p:nvSpPr>
            <p:cNvPr id="5" name="圆角矩形标注 9"/>
            <p:cNvSpPr>
              <a:spLocks noChangeArrowheads="1"/>
            </p:cNvSpPr>
            <p:nvPr/>
          </p:nvSpPr>
          <p:spPr bwMode="auto">
            <a:xfrm>
              <a:off x="4845574" y="1356308"/>
              <a:ext cx="2312256" cy="972573"/>
            </a:xfrm>
            <a:prstGeom prst="wedgeRoundRectCallout">
              <a:avLst>
                <a:gd name="adj1" fmla="val 68699"/>
                <a:gd name="adj2" fmla="val 140384"/>
                <a:gd name="adj3" fmla="val 16667"/>
              </a:avLst>
            </a:prstGeom>
            <a:noFill/>
            <a:ln w="25400">
              <a:solidFill>
                <a:srgbClr val="385D8A"/>
              </a:solidFill>
              <a:miter lim="800000"/>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zh-CN" altLang="zh-CN" sz="1500" b="1" dirty="0">
                  <a:latin typeface="黑体" panose="02010609060101010101" pitchFamily="49" charset="-122"/>
                  <a:ea typeface="黑体" panose="02010609060101010101" pitchFamily="49" charset="-122"/>
                </a:rPr>
                <a:t>华北石炭二叠纪煤</a:t>
              </a:r>
              <a:r>
                <a:rPr lang="zh-CN" altLang="zh-CN" sz="1500" b="1" dirty="0" smtClean="0">
                  <a:latin typeface="黑体" panose="02010609060101010101" pitchFamily="49" charset="-122"/>
                  <a:ea typeface="黑体" panose="02010609060101010101" pitchFamily="49" charset="-122"/>
                </a:rPr>
                <a:t>田</a:t>
              </a:r>
              <a:endParaRPr lang="en-US" altLang="zh-CN" sz="1500" b="1" dirty="0" smtClean="0">
                <a:latin typeface="黑体" panose="02010609060101010101" pitchFamily="49" charset="-122"/>
                <a:ea typeface="黑体" panose="02010609060101010101" pitchFamily="49" charset="-122"/>
              </a:endParaRPr>
            </a:p>
            <a:p>
              <a:pPr algn="ctr">
                <a:spcBef>
                  <a:spcPct val="0"/>
                </a:spcBef>
                <a:buNone/>
              </a:pPr>
              <a:r>
                <a:rPr lang="zh-CN" altLang="zh-CN" sz="1500" b="1" dirty="0" smtClean="0">
                  <a:latin typeface="黑体" panose="02010609060101010101" pitchFamily="49" charset="-122"/>
                  <a:ea typeface="黑体" panose="02010609060101010101" pitchFamily="49" charset="-122"/>
                </a:rPr>
                <a:t>岩</a:t>
              </a:r>
              <a:r>
                <a:rPr lang="zh-CN" altLang="zh-CN" sz="1500" b="1" dirty="0">
                  <a:latin typeface="黑体" panose="02010609060101010101" pitchFamily="49" charset="-122"/>
                  <a:ea typeface="黑体" panose="02010609060101010101" pitchFamily="49" charset="-122"/>
                </a:rPr>
                <a:t>溶裂隙水水</a:t>
              </a:r>
              <a:r>
                <a:rPr lang="zh-CN" altLang="en-US" sz="1500" b="1" dirty="0">
                  <a:latin typeface="黑体" panose="02010609060101010101" pitchFamily="49" charset="-122"/>
                  <a:ea typeface="黑体" panose="02010609060101010101" pitchFamily="49" charset="-122"/>
                </a:rPr>
                <a:t>患</a:t>
              </a:r>
              <a:r>
                <a:rPr lang="zh-CN" altLang="zh-CN" sz="1500" b="1" dirty="0">
                  <a:latin typeface="黑体" panose="02010609060101010101" pitchFamily="49" charset="-122"/>
                  <a:ea typeface="黑体" panose="02010609060101010101" pitchFamily="49" charset="-122"/>
                </a:rPr>
                <a:t>区</a:t>
              </a:r>
            </a:p>
          </p:txBody>
        </p:sp>
        <p:sp>
          <p:nvSpPr>
            <p:cNvPr id="6" name="圆角矩形标注 11"/>
            <p:cNvSpPr>
              <a:spLocks noChangeArrowheads="1"/>
            </p:cNvSpPr>
            <p:nvPr/>
          </p:nvSpPr>
          <p:spPr bwMode="auto">
            <a:xfrm>
              <a:off x="9504304" y="560502"/>
              <a:ext cx="1947716" cy="972573"/>
            </a:xfrm>
            <a:prstGeom prst="wedgeRoundRectCallout">
              <a:avLst>
                <a:gd name="adj1" fmla="val -85301"/>
                <a:gd name="adj2" fmla="val 65384"/>
                <a:gd name="adj3" fmla="val 16667"/>
              </a:avLst>
            </a:prstGeom>
            <a:noFill/>
            <a:ln w="25400">
              <a:solidFill>
                <a:srgbClr val="385D8A"/>
              </a:solidFill>
              <a:miter lim="800000"/>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zh-CN" altLang="zh-CN" sz="1500" b="1" dirty="0">
                  <a:latin typeface="黑体" panose="02010609060101010101" pitchFamily="49" charset="-122"/>
                  <a:ea typeface="黑体" panose="02010609060101010101" pitchFamily="49" charset="-122"/>
                </a:rPr>
                <a:t>东北侏罗纪煤田裂隙水水</a:t>
              </a:r>
              <a:r>
                <a:rPr lang="zh-CN" altLang="en-US" sz="1500" b="1" dirty="0">
                  <a:latin typeface="黑体" panose="02010609060101010101" pitchFamily="49" charset="-122"/>
                  <a:ea typeface="黑体" panose="02010609060101010101" pitchFamily="49" charset="-122"/>
                </a:rPr>
                <a:t>患</a:t>
              </a:r>
              <a:r>
                <a:rPr lang="zh-CN" altLang="zh-CN" sz="1500" b="1" dirty="0">
                  <a:latin typeface="黑体" panose="02010609060101010101" pitchFamily="49" charset="-122"/>
                  <a:ea typeface="黑体" panose="02010609060101010101" pitchFamily="49" charset="-122"/>
                </a:rPr>
                <a:t>区</a:t>
              </a:r>
            </a:p>
          </p:txBody>
        </p:sp>
        <p:sp>
          <p:nvSpPr>
            <p:cNvPr id="7" name="圆角矩形标注 12"/>
            <p:cNvSpPr>
              <a:spLocks noChangeArrowheads="1"/>
            </p:cNvSpPr>
            <p:nvPr/>
          </p:nvSpPr>
          <p:spPr bwMode="auto">
            <a:xfrm>
              <a:off x="9637491" y="3573016"/>
              <a:ext cx="1814529" cy="972572"/>
            </a:xfrm>
            <a:prstGeom prst="wedgeRoundRectCallout">
              <a:avLst>
                <a:gd name="adj1" fmla="val -115301"/>
                <a:gd name="adj2" fmla="val 49315"/>
                <a:gd name="adj3" fmla="val 16667"/>
              </a:avLst>
            </a:prstGeom>
            <a:noFill/>
            <a:ln w="25400">
              <a:solidFill>
                <a:srgbClr val="385D8A"/>
              </a:solidFill>
              <a:miter lim="800000"/>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zh-CN" altLang="zh-CN" sz="1500" b="1" dirty="0">
                  <a:latin typeface="黑体" panose="02010609060101010101" pitchFamily="49" charset="-122"/>
                  <a:ea typeface="黑体" panose="02010609060101010101" pitchFamily="49" charset="-122"/>
                </a:rPr>
                <a:t>华南晚二叠世煤</a:t>
              </a:r>
              <a:r>
                <a:rPr lang="zh-CN" altLang="zh-CN" sz="1500" b="1" dirty="0" smtClean="0">
                  <a:latin typeface="黑体" panose="02010609060101010101" pitchFamily="49" charset="-122"/>
                  <a:ea typeface="黑体" panose="02010609060101010101" pitchFamily="49" charset="-122"/>
                </a:rPr>
                <a:t>田</a:t>
              </a:r>
              <a:endParaRPr lang="en-US" altLang="zh-CN" sz="1500" b="1" dirty="0" smtClean="0">
                <a:latin typeface="黑体" panose="02010609060101010101" pitchFamily="49" charset="-122"/>
                <a:ea typeface="黑体" panose="02010609060101010101" pitchFamily="49" charset="-122"/>
              </a:endParaRPr>
            </a:p>
            <a:p>
              <a:pPr algn="ctr">
                <a:spcBef>
                  <a:spcPct val="0"/>
                </a:spcBef>
                <a:buNone/>
              </a:pPr>
              <a:r>
                <a:rPr lang="zh-CN" altLang="zh-CN" sz="1500" b="1" dirty="0" smtClean="0">
                  <a:latin typeface="黑体" panose="02010609060101010101" pitchFamily="49" charset="-122"/>
                  <a:ea typeface="黑体" panose="02010609060101010101" pitchFamily="49" charset="-122"/>
                </a:rPr>
                <a:t>岩</a:t>
              </a:r>
              <a:r>
                <a:rPr lang="zh-CN" altLang="zh-CN" sz="1500" b="1" dirty="0">
                  <a:latin typeface="黑体" panose="02010609060101010101" pitchFamily="49" charset="-122"/>
                  <a:ea typeface="黑体" panose="02010609060101010101" pitchFamily="49" charset="-122"/>
                </a:rPr>
                <a:t>溶水水</a:t>
              </a:r>
              <a:r>
                <a:rPr lang="zh-CN" altLang="en-US" sz="1500" b="1" dirty="0">
                  <a:latin typeface="黑体" panose="02010609060101010101" pitchFamily="49" charset="-122"/>
                  <a:ea typeface="黑体" panose="02010609060101010101" pitchFamily="49" charset="-122"/>
                </a:rPr>
                <a:t>患</a:t>
              </a:r>
              <a:r>
                <a:rPr lang="zh-CN" altLang="zh-CN" sz="1500" b="1" dirty="0">
                  <a:latin typeface="黑体" panose="02010609060101010101" pitchFamily="49" charset="-122"/>
                  <a:ea typeface="黑体" panose="02010609060101010101" pitchFamily="49" charset="-122"/>
                </a:rPr>
                <a:t>区</a:t>
              </a:r>
            </a:p>
          </p:txBody>
        </p:sp>
        <p:sp>
          <p:nvSpPr>
            <p:cNvPr id="8" name="圆角矩形标注 13"/>
            <p:cNvSpPr>
              <a:spLocks noChangeArrowheads="1"/>
            </p:cNvSpPr>
            <p:nvPr/>
          </p:nvSpPr>
          <p:spPr bwMode="auto">
            <a:xfrm>
              <a:off x="8893571" y="5904848"/>
              <a:ext cx="2558449" cy="852969"/>
            </a:xfrm>
            <a:prstGeom prst="wedgeRoundRectCallout">
              <a:avLst>
                <a:gd name="adj1" fmla="val -22264"/>
                <a:gd name="adj2" fmla="val -97088"/>
                <a:gd name="adj3" fmla="val 16667"/>
              </a:avLst>
            </a:prstGeom>
            <a:noFill/>
            <a:ln w="25400">
              <a:solidFill>
                <a:srgbClr val="385D8A"/>
              </a:solidFill>
              <a:miter lim="800000"/>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zh-CN" altLang="zh-CN" sz="1500" b="1" dirty="0">
                  <a:latin typeface="黑体" panose="02010609060101010101" pitchFamily="49" charset="-122"/>
                  <a:ea typeface="黑体" panose="02010609060101010101" pitchFamily="49" charset="-122"/>
                </a:rPr>
                <a:t>台湾古近纪煤</a:t>
              </a:r>
              <a:r>
                <a:rPr lang="zh-CN" altLang="zh-CN" sz="1500" b="1" dirty="0" smtClean="0">
                  <a:latin typeface="黑体" panose="02010609060101010101" pitchFamily="49" charset="-122"/>
                  <a:ea typeface="黑体" panose="02010609060101010101" pitchFamily="49" charset="-122"/>
                </a:rPr>
                <a:t>田</a:t>
              </a:r>
              <a:endParaRPr lang="en-US" altLang="zh-CN" sz="1500" b="1" dirty="0" smtClean="0">
                <a:latin typeface="黑体" panose="02010609060101010101" pitchFamily="49" charset="-122"/>
                <a:ea typeface="黑体" panose="02010609060101010101" pitchFamily="49" charset="-122"/>
              </a:endParaRPr>
            </a:p>
            <a:p>
              <a:pPr algn="ctr">
                <a:spcBef>
                  <a:spcPct val="0"/>
                </a:spcBef>
                <a:buNone/>
              </a:pPr>
              <a:r>
                <a:rPr lang="zh-CN" altLang="zh-CN" sz="1500" b="1" dirty="0" smtClean="0">
                  <a:latin typeface="黑体" panose="02010609060101010101" pitchFamily="49" charset="-122"/>
                  <a:ea typeface="黑体" panose="02010609060101010101" pitchFamily="49" charset="-122"/>
                </a:rPr>
                <a:t>裂</a:t>
              </a:r>
              <a:r>
                <a:rPr lang="zh-CN" altLang="zh-CN" sz="1500" b="1" dirty="0">
                  <a:latin typeface="黑体" panose="02010609060101010101" pitchFamily="49" charset="-122"/>
                  <a:ea typeface="黑体" panose="02010609060101010101" pitchFamily="49" charset="-122"/>
                </a:rPr>
                <a:t>隙孔隙水水</a:t>
              </a:r>
              <a:r>
                <a:rPr lang="zh-CN" altLang="en-US" sz="1500" b="1" dirty="0">
                  <a:latin typeface="黑体" panose="02010609060101010101" pitchFamily="49" charset="-122"/>
                  <a:ea typeface="黑体" panose="02010609060101010101" pitchFamily="49" charset="-122"/>
                </a:rPr>
                <a:t>患</a:t>
              </a:r>
              <a:r>
                <a:rPr lang="zh-CN" altLang="zh-CN" sz="1500" b="1" dirty="0">
                  <a:latin typeface="黑体" panose="02010609060101010101" pitchFamily="49" charset="-122"/>
                  <a:ea typeface="黑体" panose="02010609060101010101" pitchFamily="49" charset="-122"/>
                </a:rPr>
                <a:t>区</a:t>
              </a:r>
            </a:p>
          </p:txBody>
        </p:sp>
        <p:sp>
          <p:nvSpPr>
            <p:cNvPr id="9" name="圆角矩形标注 14"/>
            <p:cNvSpPr>
              <a:spLocks noChangeArrowheads="1"/>
            </p:cNvSpPr>
            <p:nvPr/>
          </p:nvSpPr>
          <p:spPr bwMode="auto">
            <a:xfrm>
              <a:off x="1296841" y="5039291"/>
              <a:ext cx="2392604" cy="972573"/>
            </a:xfrm>
            <a:prstGeom prst="wedgeRoundRectCallout">
              <a:avLst>
                <a:gd name="adj1" fmla="val 71347"/>
                <a:gd name="adj2" fmla="val -91759"/>
                <a:gd name="adj3" fmla="val 16667"/>
              </a:avLst>
            </a:prstGeom>
            <a:noFill/>
            <a:ln w="25400">
              <a:solidFill>
                <a:srgbClr val="385D8A"/>
              </a:solidFill>
              <a:miter lim="800000"/>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zh-CN" altLang="zh-CN" sz="1500" b="1" dirty="0">
                  <a:latin typeface="黑体" panose="02010609060101010101" pitchFamily="49" charset="-122"/>
                  <a:ea typeface="黑体" panose="02010609060101010101" pitchFamily="49" charset="-122"/>
                </a:rPr>
                <a:t>西藏滇西中生代煤</a:t>
              </a:r>
              <a:r>
                <a:rPr lang="zh-CN" altLang="zh-CN" sz="1500" b="1" dirty="0" smtClean="0">
                  <a:latin typeface="黑体" panose="02010609060101010101" pitchFamily="49" charset="-122"/>
                  <a:ea typeface="黑体" panose="02010609060101010101" pitchFamily="49" charset="-122"/>
                </a:rPr>
                <a:t>田</a:t>
              </a:r>
              <a:endParaRPr lang="en-US" altLang="zh-CN" sz="1500" b="1" dirty="0" smtClean="0">
                <a:latin typeface="黑体" panose="02010609060101010101" pitchFamily="49" charset="-122"/>
                <a:ea typeface="黑体" panose="02010609060101010101" pitchFamily="49" charset="-122"/>
              </a:endParaRPr>
            </a:p>
            <a:p>
              <a:pPr algn="ctr">
                <a:spcBef>
                  <a:spcPct val="0"/>
                </a:spcBef>
                <a:buNone/>
              </a:pPr>
              <a:r>
                <a:rPr lang="zh-CN" altLang="zh-CN" sz="1500" b="1" dirty="0" smtClean="0">
                  <a:latin typeface="黑体" panose="02010609060101010101" pitchFamily="49" charset="-122"/>
                  <a:ea typeface="黑体" panose="02010609060101010101" pitchFamily="49" charset="-122"/>
                </a:rPr>
                <a:t>裂</a:t>
              </a:r>
              <a:r>
                <a:rPr lang="zh-CN" altLang="zh-CN" sz="1500" b="1" dirty="0">
                  <a:latin typeface="黑体" panose="02010609060101010101" pitchFamily="49" charset="-122"/>
                  <a:ea typeface="黑体" panose="02010609060101010101" pitchFamily="49" charset="-122"/>
                </a:rPr>
                <a:t>隙水水</a:t>
              </a:r>
              <a:r>
                <a:rPr lang="zh-CN" altLang="en-US" sz="1500" b="1" dirty="0">
                  <a:latin typeface="黑体" panose="02010609060101010101" pitchFamily="49" charset="-122"/>
                  <a:ea typeface="黑体" panose="02010609060101010101" pitchFamily="49" charset="-122"/>
                </a:rPr>
                <a:t>患</a:t>
              </a:r>
              <a:r>
                <a:rPr lang="zh-CN" altLang="zh-CN" sz="1500" b="1" dirty="0">
                  <a:latin typeface="黑体" panose="02010609060101010101" pitchFamily="49" charset="-122"/>
                  <a:ea typeface="黑体" panose="02010609060101010101" pitchFamily="49" charset="-122"/>
                </a:rPr>
                <a:t>区</a:t>
              </a:r>
            </a:p>
          </p:txBody>
        </p:sp>
      </p:grpSp>
      <p:grpSp>
        <p:nvGrpSpPr>
          <p:cNvPr id="10" name="组合 9"/>
          <p:cNvGrpSpPr/>
          <p:nvPr/>
        </p:nvGrpSpPr>
        <p:grpSpPr>
          <a:xfrm>
            <a:off x="650207" y="719522"/>
            <a:ext cx="8421436" cy="48005"/>
            <a:chOff x="3060700" y="4724400"/>
            <a:chExt cx="5955507" cy="31432"/>
          </a:xfrm>
        </p:grpSpPr>
        <p:cxnSp>
          <p:nvCxnSpPr>
            <p:cNvPr id="11" name="直接连接符 10"/>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1"/>
          <p:cNvSpPr txBox="1"/>
          <p:nvPr/>
        </p:nvSpPr>
        <p:spPr>
          <a:xfrm>
            <a:off x="756285" y="83185"/>
            <a:ext cx="8315325" cy="624205"/>
          </a:xfrm>
          <a:prstGeom prst="rect">
            <a:avLst/>
          </a:prstGeom>
          <a:noFill/>
        </p:spPr>
        <p:txBody>
          <a:bodyPr wrap="square" lIns="96770" tIns="48385" rIns="96770" bIns="48385" rtlCol="0">
            <a:noAutofit/>
          </a:bodyPr>
          <a:lstStyle/>
          <a:p>
            <a:pPr algn="ctr" defTabSz="959485">
              <a:defRPr/>
            </a:pPr>
            <a:r>
              <a:rPr lang="en-US" altLang="zh-CN" sz="2800" dirty="0">
                <a:solidFill>
                  <a:srgbClr val="1608CE"/>
                </a:solidFill>
                <a:latin typeface="黑体" panose="02010609060101010101" pitchFamily="49" charset="-122"/>
                <a:ea typeface="黑体" panose="02010609060101010101" pitchFamily="49" charset="-122"/>
                <a:sym typeface="Arial" panose="020B0604020202020204" pitchFamily="34" charset="0"/>
              </a:rPr>
              <a:t>2 </a:t>
            </a:r>
            <a:r>
              <a:rPr lang="zh-CN" altLang="en-US" sz="2800" dirty="0">
                <a:solidFill>
                  <a:srgbClr val="1608CE"/>
                </a:solidFill>
                <a:latin typeface="黑体" panose="02010609060101010101" pitchFamily="49" charset="-122"/>
                <a:ea typeface="黑体" panose="02010609060101010101" pitchFamily="49" charset="-122"/>
                <a:sym typeface="Arial" panose="020B0604020202020204" pitchFamily="34" charset="0"/>
              </a:rPr>
              <a:t>我国煤矿防治</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水形势</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4162110330"/>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01"/>
          <p:cNvSpPr txBox="1"/>
          <p:nvPr/>
        </p:nvSpPr>
        <p:spPr>
          <a:xfrm>
            <a:off x="756285" y="83185"/>
            <a:ext cx="8315325" cy="624205"/>
          </a:xfrm>
          <a:prstGeom prst="rect">
            <a:avLst/>
          </a:prstGeom>
          <a:noFill/>
        </p:spPr>
        <p:txBody>
          <a:bodyPr wrap="square" lIns="96770" tIns="48385" rIns="96770" bIns="48385" rtlCol="0">
            <a:noAutofit/>
          </a:bodyPr>
          <a:lstStyle/>
          <a:p>
            <a:pPr algn="ctr" defTabSz="959485">
              <a:defRPr/>
            </a:pPr>
            <a:r>
              <a:rPr lang="en-US" altLang="zh-CN" sz="2800" dirty="0">
                <a:solidFill>
                  <a:srgbClr val="1608CE"/>
                </a:solidFill>
                <a:latin typeface="黑体" panose="02010609060101010101" pitchFamily="49" charset="-122"/>
                <a:ea typeface="黑体" panose="02010609060101010101" pitchFamily="49" charset="-122"/>
                <a:sym typeface="Arial" panose="020B0604020202020204" pitchFamily="34" charset="0"/>
              </a:rPr>
              <a:t>2 </a:t>
            </a:r>
            <a:r>
              <a:rPr lang="zh-CN" altLang="en-US" sz="2800" dirty="0">
                <a:solidFill>
                  <a:srgbClr val="1608CE"/>
                </a:solidFill>
                <a:latin typeface="黑体" panose="02010609060101010101" pitchFamily="49" charset="-122"/>
                <a:ea typeface="黑体" panose="02010609060101010101" pitchFamily="49" charset="-122"/>
                <a:sym typeface="Arial" panose="020B0604020202020204" pitchFamily="34" charset="0"/>
              </a:rPr>
              <a:t>我国煤矿防治</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水形势</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
        <p:nvSpPr>
          <p:cNvPr id="20483" name="Rectangle 3"/>
          <p:cNvSpPr>
            <a:spLocks noChangeArrowheads="1"/>
          </p:cNvSpPr>
          <p:nvPr/>
        </p:nvSpPr>
        <p:spPr bwMode="auto">
          <a:xfrm>
            <a:off x="2351088" y="4059708"/>
            <a:ext cx="7548562"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20000"/>
              </a:lnSpc>
              <a:spcBef>
                <a:spcPct val="15000"/>
              </a:spcBef>
              <a:spcAft>
                <a:spcPct val="15000"/>
              </a:spcAft>
              <a:buFont typeface="Wingdings" panose="05000000000000000000" pitchFamily="2" charset="2"/>
              <a:buNone/>
            </a:pPr>
            <a:endParaRPr lang="zh-CN" altLang="en-US" sz="4000">
              <a:solidFill>
                <a:srgbClr val="FF0000"/>
              </a:solidFill>
              <a:latin typeface="黑体" panose="02010609060101010101" pitchFamily="49" charset="-122"/>
              <a:ea typeface="黑体" panose="02010609060101010101" pitchFamily="49" charset="-122"/>
            </a:endParaRPr>
          </a:p>
        </p:txBody>
      </p:sp>
      <p:sp>
        <p:nvSpPr>
          <p:cNvPr id="50178" name="Text Box 9"/>
          <p:cNvSpPr>
            <a:spLocks noChangeArrowheads="1"/>
          </p:cNvSpPr>
          <p:nvPr/>
        </p:nvSpPr>
        <p:spPr bwMode="auto">
          <a:xfrm>
            <a:off x="468437" y="864710"/>
            <a:ext cx="4891783"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a:lnSpc>
                <a:spcPct val="150000"/>
              </a:lnSpc>
              <a:spcBef>
                <a:spcPct val="0"/>
              </a:spcBef>
              <a:buNone/>
            </a:pPr>
            <a:r>
              <a:rPr lang="en-US" sz="1600" dirty="0" smtClean="0">
                <a:solidFill>
                  <a:srgbClr val="1608CE"/>
                </a:solidFill>
                <a:latin typeface="黑体" panose="02010609060101010101" pitchFamily="49" charset="-122"/>
                <a:ea typeface="黑体" panose="02010609060101010101" pitchFamily="49" charset="-122"/>
                <a:sym typeface="黑体" panose="02010609060101010101" pitchFamily="49" charset="-122"/>
              </a:rPr>
              <a:t>    </a:t>
            </a:r>
            <a:endParaRPr sz="1600" dirty="0">
              <a:solidFill>
                <a:srgbClr val="1608CE"/>
              </a:solidFill>
              <a:latin typeface="黑体" panose="02010609060101010101" pitchFamily="49" charset="-122"/>
              <a:ea typeface="黑体" panose="02010609060101010101" pitchFamily="49" charset="-122"/>
              <a:sym typeface="黑体" panose="02010609060101010101" pitchFamily="49" charset="-122"/>
            </a:endParaRPr>
          </a:p>
        </p:txBody>
      </p:sp>
      <p:graphicFrame>
        <p:nvGraphicFramePr>
          <p:cNvPr id="12" name="表格 11"/>
          <p:cNvGraphicFramePr>
            <a:graphicFrameLocks noGrp="1"/>
          </p:cNvGraphicFramePr>
          <p:nvPr>
            <p:extLst>
              <p:ext uri="{D42A27DB-BD31-4B8C-83A1-F6EECF244321}">
                <p14:modId xmlns:p14="http://schemas.microsoft.com/office/powerpoint/2010/main" val="1572236008"/>
              </p:ext>
            </p:extLst>
          </p:nvPr>
        </p:nvGraphicFramePr>
        <p:xfrm>
          <a:off x="-8098" y="1274544"/>
          <a:ext cx="9721851" cy="4066713"/>
        </p:xfrm>
        <a:graphic>
          <a:graphicData uri="http://schemas.openxmlformats.org/drawingml/2006/table">
            <a:tbl>
              <a:tblPr firstRow="1" bandRow="1">
                <a:tableStyleId>{5C22544A-7EE6-4342-B048-85BDC9FD1C3A}</a:tableStyleId>
              </a:tblPr>
              <a:tblGrid>
                <a:gridCol w="1600549">
                  <a:extLst>
                    <a:ext uri="{9D8B030D-6E8A-4147-A177-3AD203B41FA5}">
                      <a16:colId xmlns:a16="http://schemas.microsoft.com/office/drawing/2014/main" val="20000"/>
                    </a:ext>
                  </a:extLst>
                </a:gridCol>
                <a:gridCol w="2450222">
                  <a:extLst>
                    <a:ext uri="{9D8B030D-6E8A-4147-A177-3AD203B41FA5}">
                      <a16:colId xmlns:a16="http://schemas.microsoft.com/office/drawing/2014/main" val="20001"/>
                    </a:ext>
                  </a:extLst>
                </a:gridCol>
                <a:gridCol w="5671080">
                  <a:extLst>
                    <a:ext uri="{9D8B030D-6E8A-4147-A177-3AD203B41FA5}">
                      <a16:colId xmlns:a16="http://schemas.microsoft.com/office/drawing/2014/main" val="20002"/>
                    </a:ext>
                  </a:extLst>
                </a:gridCol>
              </a:tblGrid>
              <a:tr h="540499">
                <a:tc>
                  <a:txBody>
                    <a:bodyPr/>
                    <a:lstStyle/>
                    <a:p>
                      <a:pPr algn="ctr"/>
                      <a:r>
                        <a:rPr lang="zh-CN" altLang="en-US" sz="1500" b="1" dirty="0"/>
                        <a:t>水患分区</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rgbClr val="291AE6"/>
                    </a:solidFill>
                  </a:tcPr>
                </a:tc>
                <a:tc>
                  <a:txBody>
                    <a:bodyPr/>
                    <a:lstStyle/>
                    <a:p>
                      <a:pPr algn="ctr"/>
                      <a:r>
                        <a:rPr lang="zh-CN" altLang="en-US" sz="1500" b="1" dirty="0"/>
                        <a:t>主要充水水源</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rgbClr val="291AE6"/>
                    </a:solidFill>
                  </a:tcPr>
                </a:tc>
                <a:tc>
                  <a:txBody>
                    <a:bodyPr/>
                    <a:lstStyle/>
                    <a:p>
                      <a:pPr algn="ctr"/>
                      <a:r>
                        <a:rPr lang="zh-CN" altLang="en-US" sz="1500" b="1" dirty="0"/>
                        <a:t>水患特点</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rgbClr val="291AE6"/>
                    </a:solidFill>
                  </a:tcPr>
                </a:tc>
                <a:extLst>
                  <a:ext uri="{0D108BD9-81ED-4DB2-BD59-A6C34878D82A}">
                    <a16:rowId xmlns:a16="http://schemas.microsoft.com/office/drawing/2014/main" val="10000"/>
                  </a:ext>
                </a:extLst>
              </a:tr>
              <a:tr h="734703">
                <a:tc>
                  <a:txBody>
                    <a:bodyPr/>
                    <a:lstStyle/>
                    <a:p>
                      <a:pPr algn="ctr">
                        <a:lnSpc>
                          <a:spcPct val="130000"/>
                        </a:lnSpc>
                      </a:pPr>
                      <a:r>
                        <a:rPr lang="zh-CN" altLang="en-US" sz="1500" b="1" dirty="0"/>
                        <a:t>华北</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rgbClr val="92D050"/>
                    </a:solidFill>
                  </a:tcPr>
                </a:tc>
                <a:tc>
                  <a:txBody>
                    <a:bodyPr/>
                    <a:lstStyle/>
                    <a:p>
                      <a:pPr marL="0" algn="ctr" defTabSz="914400" rtl="0" eaLnBrk="1" latinLnBrk="0" hangingPunct="1">
                        <a:lnSpc>
                          <a:spcPct val="130000"/>
                        </a:lnSpc>
                      </a:pPr>
                      <a:r>
                        <a:rPr lang="zh-CN" altLang="en-US" sz="1500" b="1" kern="1200" dirty="0">
                          <a:solidFill>
                            <a:srgbClr val="FF0000"/>
                          </a:solidFill>
                          <a:latin typeface="+mn-lt"/>
                          <a:ea typeface="+mn-ea"/>
                          <a:cs typeface="+mn-cs"/>
                        </a:rPr>
                        <a:t>底板岩溶水</a:t>
                      </a:r>
                      <a:endParaRPr lang="en-US" altLang="zh-CN" sz="1500" b="1" kern="1200" dirty="0">
                        <a:solidFill>
                          <a:srgbClr val="FF0000"/>
                        </a:solidFill>
                        <a:latin typeface="+mn-lt"/>
                        <a:ea typeface="+mn-ea"/>
                        <a:cs typeface="+mn-cs"/>
                      </a:endParaRPr>
                    </a:p>
                    <a:p>
                      <a:pPr marL="0" algn="ctr" defTabSz="914400" rtl="0" eaLnBrk="1" latinLnBrk="0" hangingPunct="1">
                        <a:lnSpc>
                          <a:spcPct val="130000"/>
                        </a:lnSpc>
                      </a:pPr>
                      <a:r>
                        <a:rPr lang="zh-CN" altLang="en-US" sz="1500" b="1" kern="1200" dirty="0">
                          <a:solidFill>
                            <a:srgbClr val="FF0000"/>
                          </a:solidFill>
                          <a:latin typeface="+mn-lt"/>
                          <a:ea typeface="+mn-ea"/>
                          <a:cs typeface="+mn-cs"/>
                        </a:rPr>
                        <a:t>老空水</a:t>
                      </a:r>
                    </a:p>
                  </a:txBody>
                  <a:tcPr marL="91437" marR="91437" marT="45724" marB="45724" anchor="ctr">
                    <a:solidFill>
                      <a:srgbClr val="92D050"/>
                    </a:solidFill>
                  </a:tcPr>
                </a:tc>
                <a:tc>
                  <a:txBody>
                    <a:bodyPr/>
                    <a:lstStyle/>
                    <a:p>
                      <a:pPr algn="just">
                        <a:lnSpc>
                          <a:spcPct val="130000"/>
                        </a:lnSpc>
                      </a:pPr>
                      <a:r>
                        <a:rPr lang="zh-CN" altLang="en-US" sz="1500" b="1" dirty="0"/>
                        <a:t>涌、突水频繁，常影响生产或淹井，深部下组煤受奥灰水严重威胁</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rgbClr val="92D050"/>
                    </a:solidFill>
                  </a:tcPr>
                </a:tc>
                <a:extLst>
                  <a:ext uri="{0D108BD9-81ED-4DB2-BD59-A6C34878D82A}">
                    <a16:rowId xmlns:a16="http://schemas.microsoft.com/office/drawing/2014/main" val="10001"/>
                  </a:ext>
                </a:extLst>
              </a:tr>
              <a:tr h="734087">
                <a:tc>
                  <a:txBody>
                    <a:bodyPr/>
                    <a:lstStyle/>
                    <a:p>
                      <a:pPr algn="ctr">
                        <a:lnSpc>
                          <a:spcPct val="130000"/>
                        </a:lnSpc>
                      </a:pPr>
                      <a:r>
                        <a:rPr lang="zh-CN" altLang="en-US" sz="1500" b="1" dirty="0"/>
                        <a:t>华南</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rgbClr val="00FFFF"/>
                    </a:solidFill>
                  </a:tcPr>
                </a:tc>
                <a:tc>
                  <a:txBody>
                    <a:bodyPr/>
                    <a:lstStyle/>
                    <a:p>
                      <a:pPr marL="0" algn="ctr" defTabSz="914400" rtl="0" eaLnBrk="1" latinLnBrk="0" hangingPunct="1">
                        <a:lnSpc>
                          <a:spcPct val="130000"/>
                        </a:lnSpc>
                      </a:pPr>
                      <a:r>
                        <a:rPr lang="zh-CN" altLang="en-US" sz="1500" b="1" kern="1200" dirty="0">
                          <a:solidFill>
                            <a:srgbClr val="FF0000"/>
                          </a:solidFill>
                          <a:latin typeface="+mn-lt"/>
                          <a:ea typeface="+mn-ea"/>
                          <a:cs typeface="+mn-cs"/>
                        </a:rPr>
                        <a:t>顶、底板岩溶水</a:t>
                      </a:r>
                      <a:endParaRPr lang="en-US" altLang="zh-CN" sz="1500" b="1" kern="1200" dirty="0">
                        <a:solidFill>
                          <a:srgbClr val="FF0000"/>
                        </a:solidFill>
                        <a:latin typeface="+mn-lt"/>
                        <a:ea typeface="+mn-ea"/>
                        <a:cs typeface="+mn-cs"/>
                      </a:endParaRPr>
                    </a:p>
                    <a:p>
                      <a:pPr marL="0" algn="ctr" defTabSz="914400" rtl="0" eaLnBrk="1" latinLnBrk="0" hangingPunct="1">
                        <a:lnSpc>
                          <a:spcPct val="130000"/>
                        </a:lnSpc>
                      </a:pPr>
                      <a:r>
                        <a:rPr lang="zh-CN" altLang="en-US" sz="1500" b="1" kern="1200" dirty="0">
                          <a:solidFill>
                            <a:srgbClr val="FF0000"/>
                          </a:solidFill>
                          <a:latin typeface="+mn-lt"/>
                          <a:ea typeface="+mn-ea"/>
                          <a:cs typeface="+mn-cs"/>
                        </a:rPr>
                        <a:t>老空水</a:t>
                      </a:r>
                    </a:p>
                  </a:txBody>
                  <a:tcPr marL="91437" marR="91437" marT="45724" marB="45724" anchor="ctr">
                    <a:solidFill>
                      <a:srgbClr val="00FFFF"/>
                    </a:solidFill>
                  </a:tcPr>
                </a:tc>
                <a:tc>
                  <a:txBody>
                    <a:bodyPr/>
                    <a:lstStyle/>
                    <a:p>
                      <a:pPr algn="just">
                        <a:lnSpc>
                          <a:spcPct val="130000"/>
                        </a:lnSpc>
                      </a:pPr>
                      <a:r>
                        <a:rPr lang="zh-CN" altLang="en-US" sz="1500" b="1" dirty="0"/>
                        <a:t>涌、突水频繁，常影响生产或淹井，雨季突水频率高，突水常伴有泥沙</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rgbClr val="00FFFF"/>
                    </a:solidFill>
                  </a:tcPr>
                </a:tc>
                <a:extLst>
                  <a:ext uri="{0D108BD9-81ED-4DB2-BD59-A6C34878D82A}">
                    <a16:rowId xmlns:a16="http://schemas.microsoft.com/office/drawing/2014/main" val="10002"/>
                  </a:ext>
                </a:extLst>
              </a:tr>
              <a:tr h="616636">
                <a:tc>
                  <a:txBody>
                    <a:bodyPr/>
                    <a:lstStyle/>
                    <a:p>
                      <a:pPr algn="ctr">
                        <a:lnSpc>
                          <a:spcPct val="130000"/>
                        </a:lnSpc>
                      </a:pPr>
                      <a:r>
                        <a:rPr lang="zh-CN" altLang="en-US" sz="1500" b="1" dirty="0"/>
                        <a:t>东北</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rgbClr val="00B050"/>
                    </a:solidFill>
                  </a:tcPr>
                </a:tc>
                <a:tc>
                  <a:txBody>
                    <a:bodyPr/>
                    <a:lstStyle/>
                    <a:p>
                      <a:pPr algn="ctr">
                        <a:lnSpc>
                          <a:spcPct val="130000"/>
                        </a:lnSpc>
                      </a:pPr>
                      <a:r>
                        <a:rPr lang="zh-CN" altLang="en-US" sz="1500" b="1" dirty="0">
                          <a:solidFill>
                            <a:srgbClr val="FF0000"/>
                          </a:solidFill>
                        </a:rPr>
                        <a:t>顶板松散层孔隙水及砂岩裂隙水、老空水</a:t>
                      </a:r>
                      <a:endParaRPr lang="zh-CN" altLang="en-US" sz="1500" b="1" dirty="0">
                        <a:solidFill>
                          <a:srgbClr val="FF0000"/>
                        </a:solidFill>
                        <a:latin typeface="黑体" panose="02010609060101010101" pitchFamily="49" charset="-122"/>
                        <a:ea typeface="黑体" panose="02010609060101010101" pitchFamily="49" charset="-122"/>
                      </a:endParaRPr>
                    </a:p>
                  </a:txBody>
                  <a:tcPr marL="91437" marR="91437" marT="45724" marB="45724" anchor="ctr">
                    <a:solidFill>
                      <a:srgbClr val="00B050"/>
                    </a:solidFill>
                  </a:tcPr>
                </a:tc>
                <a:tc>
                  <a:txBody>
                    <a:bodyPr/>
                    <a:lstStyle/>
                    <a:p>
                      <a:pPr algn="just">
                        <a:lnSpc>
                          <a:spcPct val="130000"/>
                        </a:lnSpc>
                      </a:pPr>
                      <a:r>
                        <a:rPr lang="zh-CN" altLang="en-US" sz="1500" b="1" dirty="0"/>
                        <a:t>部分矿井受地表水、松散层水威胁较重，有时造成淹井事故</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rgbClr val="00B050"/>
                    </a:solidFill>
                  </a:tcPr>
                </a:tc>
                <a:extLst>
                  <a:ext uri="{0D108BD9-81ED-4DB2-BD59-A6C34878D82A}">
                    <a16:rowId xmlns:a16="http://schemas.microsoft.com/office/drawing/2014/main" val="10003"/>
                  </a:ext>
                </a:extLst>
              </a:tr>
              <a:tr h="616636">
                <a:tc>
                  <a:txBody>
                    <a:bodyPr/>
                    <a:lstStyle/>
                    <a:p>
                      <a:pPr algn="ctr">
                        <a:lnSpc>
                          <a:spcPct val="130000"/>
                        </a:lnSpc>
                      </a:pPr>
                      <a:r>
                        <a:rPr lang="zh-CN" altLang="en-US" sz="1500" b="1" dirty="0"/>
                        <a:t>西北</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chemeClr val="accent3">
                        <a:lumMod val="60000"/>
                        <a:lumOff val="40000"/>
                      </a:schemeClr>
                    </a:solidFill>
                  </a:tcPr>
                </a:tc>
                <a:tc>
                  <a:txBody>
                    <a:bodyPr/>
                    <a:lstStyle/>
                    <a:p>
                      <a:pPr algn="ctr">
                        <a:lnSpc>
                          <a:spcPct val="130000"/>
                        </a:lnSpc>
                      </a:pPr>
                      <a:r>
                        <a:rPr lang="zh-CN" altLang="en-US" sz="1500" b="1" dirty="0">
                          <a:solidFill>
                            <a:srgbClr val="FF0000"/>
                          </a:solidFill>
                        </a:rPr>
                        <a:t>顶板砂岩裂隙水</a:t>
                      </a:r>
                      <a:endParaRPr lang="en-US" altLang="zh-CN" sz="1500" b="1" dirty="0">
                        <a:solidFill>
                          <a:srgbClr val="FF0000"/>
                        </a:solidFill>
                      </a:endParaRPr>
                    </a:p>
                    <a:p>
                      <a:pPr algn="ctr">
                        <a:lnSpc>
                          <a:spcPct val="130000"/>
                        </a:lnSpc>
                      </a:pPr>
                      <a:r>
                        <a:rPr lang="zh-CN" altLang="en-US" sz="1500" b="1" dirty="0">
                          <a:solidFill>
                            <a:srgbClr val="FF0000"/>
                          </a:solidFill>
                        </a:rPr>
                        <a:t>老空水</a:t>
                      </a:r>
                      <a:endParaRPr lang="zh-CN" altLang="en-US" sz="1500" b="1" dirty="0">
                        <a:solidFill>
                          <a:srgbClr val="FF0000"/>
                        </a:solidFill>
                        <a:latin typeface="黑体" panose="02010609060101010101" pitchFamily="49" charset="-122"/>
                        <a:ea typeface="黑体" panose="02010609060101010101" pitchFamily="49" charset="-122"/>
                      </a:endParaRPr>
                    </a:p>
                  </a:txBody>
                  <a:tcPr marL="91437" marR="91437" marT="45724" marB="45724" anchor="ctr">
                    <a:solidFill>
                      <a:schemeClr val="accent3">
                        <a:lumMod val="60000"/>
                        <a:lumOff val="40000"/>
                      </a:schemeClr>
                    </a:solidFill>
                  </a:tcPr>
                </a:tc>
                <a:tc>
                  <a:txBody>
                    <a:bodyPr/>
                    <a:lstStyle/>
                    <a:p>
                      <a:pPr algn="just">
                        <a:lnSpc>
                          <a:spcPct val="130000"/>
                        </a:lnSpc>
                      </a:pPr>
                      <a:r>
                        <a:rPr lang="zh-CN" altLang="en-US" sz="1500" b="1" dirty="0"/>
                        <a:t>总体缺水，少部分矿井受地表水、老空水威胁较大</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solidFill>
                      <a:schemeClr val="accent3">
                        <a:lumMod val="60000"/>
                        <a:lumOff val="40000"/>
                      </a:schemeClr>
                    </a:solidFill>
                  </a:tcPr>
                </a:tc>
                <a:extLst>
                  <a:ext uri="{0D108BD9-81ED-4DB2-BD59-A6C34878D82A}">
                    <a16:rowId xmlns:a16="http://schemas.microsoft.com/office/drawing/2014/main" val="10004"/>
                  </a:ext>
                </a:extLst>
              </a:tr>
              <a:tr h="683147">
                <a:tc>
                  <a:txBody>
                    <a:bodyPr/>
                    <a:lstStyle/>
                    <a:p>
                      <a:pPr algn="ctr">
                        <a:lnSpc>
                          <a:spcPct val="130000"/>
                        </a:lnSpc>
                      </a:pPr>
                      <a:r>
                        <a:rPr lang="zh-CN" altLang="en-US" sz="1500" b="1" dirty="0"/>
                        <a:t>藏滇西台湾</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tc>
                <a:tc>
                  <a:txBody>
                    <a:bodyPr/>
                    <a:lstStyle/>
                    <a:p>
                      <a:pPr algn="ctr">
                        <a:lnSpc>
                          <a:spcPct val="130000"/>
                        </a:lnSpc>
                      </a:pPr>
                      <a:endParaRPr lang="zh-CN" altLang="en-US" sz="1500" b="1" dirty="0">
                        <a:latin typeface="黑体" panose="02010609060101010101" pitchFamily="49" charset="-122"/>
                        <a:ea typeface="黑体" panose="02010609060101010101" pitchFamily="49" charset="-122"/>
                      </a:endParaRPr>
                    </a:p>
                  </a:txBody>
                  <a:tcPr marL="91437" marR="91437" marT="45724" marB="45724" anchor="ctr"/>
                </a:tc>
                <a:tc>
                  <a:txBody>
                    <a:bodyPr/>
                    <a:lstStyle/>
                    <a:p>
                      <a:pPr algn="just">
                        <a:lnSpc>
                          <a:spcPct val="130000"/>
                        </a:lnSpc>
                      </a:pPr>
                      <a:r>
                        <a:rPr lang="zh-CN" altLang="en-US" sz="1500" b="1" dirty="0"/>
                        <a:t>煤炭储量占比较小，水文地质条件较简单，富水性弱，总体水害不严重</a:t>
                      </a:r>
                      <a:endParaRPr lang="zh-CN" altLang="en-US" sz="1500" b="1" dirty="0">
                        <a:latin typeface="黑体" panose="02010609060101010101" pitchFamily="49" charset="-122"/>
                        <a:ea typeface="黑体" panose="02010609060101010101" pitchFamily="49" charset="-122"/>
                      </a:endParaRPr>
                    </a:p>
                  </a:txBody>
                  <a:tcPr marL="91437" marR="91437" marT="45724" marB="45724" anchor="ctr"/>
                </a:tc>
                <a:extLst>
                  <a:ext uri="{0D108BD9-81ED-4DB2-BD59-A6C34878D82A}">
                    <a16:rowId xmlns:a16="http://schemas.microsoft.com/office/drawing/2014/main" val="10005"/>
                  </a:ext>
                </a:extLst>
              </a:tr>
            </a:tbl>
          </a:graphicData>
        </a:graphic>
      </p:graphicFrame>
      <p:sp>
        <p:nvSpPr>
          <p:cNvPr id="13" name="文本框 12"/>
          <p:cNvSpPr txBox="1"/>
          <p:nvPr/>
        </p:nvSpPr>
        <p:spPr>
          <a:xfrm>
            <a:off x="282199" y="814063"/>
            <a:ext cx="9141256" cy="507831"/>
          </a:xfrm>
          <a:prstGeom prst="rect">
            <a:avLst/>
          </a:prstGeom>
          <a:noFill/>
        </p:spPr>
        <p:txBody>
          <a:bodyPr wrap="square" rtlCol="0" anchor="t">
            <a:spAutoFit/>
          </a:bodyPr>
          <a:lstStyle/>
          <a:p>
            <a:pPr algn="l">
              <a:lnSpc>
                <a:spcPct val="150000"/>
              </a:lnSpc>
            </a:pPr>
            <a:r>
              <a:rPr lang="en-US" sz="1800" dirty="0">
                <a:latin typeface="黑体" panose="02010609060101010101" pitchFamily="49" charset="-122"/>
                <a:ea typeface="黑体" panose="02010609060101010101" pitchFamily="49" charset="-122"/>
              </a:rPr>
              <a:t>   </a:t>
            </a:r>
            <a:r>
              <a:rPr lang="zh-CN" altLang="en-US" sz="1800" dirty="0" smtClean="0">
                <a:solidFill>
                  <a:srgbClr val="1608CE"/>
                </a:solidFill>
                <a:latin typeface="黑体" panose="02010609060101010101" pitchFamily="49" charset="-122"/>
                <a:ea typeface="黑体" panose="02010609060101010101" pitchFamily="49" charset="-122"/>
              </a:rPr>
              <a:t>各分区主要水害特点：</a:t>
            </a:r>
            <a:endParaRPr sz="180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ppt_w</p:attrName>
                                        </p:attrNameLst>
                                      </p:cBhvr>
                                      <p:tavLst>
                                        <p:tav tm="0">
                                          <p:val>
                                            <p:fltVal val="0"/>
                                          </p:val>
                                        </p:tav>
                                        <p:tav tm="100000">
                                          <p:val>
                                            <p:strVal val="#ppt_w"/>
                                          </p:val>
                                        </p:tav>
                                      </p:tavLst>
                                    </p:anim>
                                    <p:anim calcmode="lin" valueType="num">
                                      <p:cBhvr>
                                        <p:cTn id="8" dur="500" fill="hold"/>
                                        <p:tgtEl>
                                          <p:spTgt spid="204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01"/>
          <p:cNvSpPr txBox="1"/>
          <p:nvPr/>
        </p:nvSpPr>
        <p:spPr>
          <a:xfrm>
            <a:off x="756285" y="83185"/>
            <a:ext cx="8315325" cy="624205"/>
          </a:xfrm>
          <a:prstGeom prst="rect">
            <a:avLst/>
          </a:prstGeom>
          <a:noFill/>
        </p:spPr>
        <p:txBody>
          <a:bodyPr wrap="square" lIns="96770" tIns="48385" rIns="96770" bIns="48385" rtlCol="0">
            <a:noAutofit/>
          </a:bodyPr>
          <a:lstStyle/>
          <a:p>
            <a:pPr algn="ctr" defTabSz="959485">
              <a:defRPr/>
            </a:pPr>
            <a:r>
              <a:rPr lang="en-US" altLang="zh-CN" sz="2800" dirty="0">
                <a:solidFill>
                  <a:srgbClr val="1608CE"/>
                </a:solidFill>
                <a:latin typeface="黑体" panose="02010609060101010101" pitchFamily="49" charset="-122"/>
                <a:ea typeface="黑体" panose="02010609060101010101" pitchFamily="49" charset="-122"/>
                <a:sym typeface="Arial" panose="020B0604020202020204" pitchFamily="34" charset="0"/>
              </a:rPr>
              <a:t>2 </a:t>
            </a:r>
            <a:r>
              <a:rPr lang="zh-CN" altLang="en-US" sz="2800" dirty="0">
                <a:solidFill>
                  <a:srgbClr val="1608CE"/>
                </a:solidFill>
                <a:latin typeface="黑体" panose="02010609060101010101" pitchFamily="49" charset="-122"/>
                <a:ea typeface="黑体" panose="02010609060101010101" pitchFamily="49" charset="-122"/>
                <a:sym typeface="Arial" panose="020B0604020202020204" pitchFamily="34" charset="0"/>
              </a:rPr>
              <a:t>我国煤矿防治</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水形势</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
        <p:nvSpPr>
          <p:cNvPr id="20483" name="Rectangle 3"/>
          <p:cNvSpPr>
            <a:spLocks noChangeArrowheads="1"/>
          </p:cNvSpPr>
          <p:nvPr/>
        </p:nvSpPr>
        <p:spPr bwMode="auto">
          <a:xfrm>
            <a:off x="2351088" y="4184651"/>
            <a:ext cx="7548562"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20000"/>
              </a:lnSpc>
              <a:spcBef>
                <a:spcPct val="15000"/>
              </a:spcBef>
              <a:spcAft>
                <a:spcPct val="15000"/>
              </a:spcAft>
              <a:buFont typeface="Wingdings" panose="05000000000000000000" pitchFamily="2" charset="2"/>
              <a:buNone/>
            </a:pPr>
            <a:endParaRPr lang="zh-CN" altLang="en-US" sz="4000">
              <a:solidFill>
                <a:srgbClr val="FF0000"/>
              </a:solidFill>
              <a:latin typeface="黑体" panose="02010609060101010101" pitchFamily="49" charset="-122"/>
              <a:ea typeface="黑体" panose="02010609060101010101" pitchFamily="49" charset="-122"/>
            </a:endParaRPr>
          </a:p>
        </p:txBody>
      </p:sp>
      <p:pic>
        <p:nvPicPr>
          <p:cNvPr id="58377"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949" y="875318"/>
            <a:ext cx="4558457" cy="448931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646113" y="3416558"/>
            <a:ext cx="4158715" cy="1200329"/>
          </a:xfrm>
          <a:prstGeom prst="rect">
            <a:avLst/>
          </a:prstGeom>
          <a:noFill/>
        </p:spPr>
        <p:txBody>
          <a:bodyPr wrap="square" rtlCol="0" anchor="t">
            <a:spAutoFit/>
          </a:bodyPr>
          <a:lstStyle/>
          <a:p>
            <a:pPr marL="0" indent="-285750" eaLnBrk="1" hangingPunct="1">
              <a:lnSpc>
                <a:spcPct val="150000"/>
              </a:lnSpc>
              <a:spcBef>
                <a:spcPts val="0"/>
              </a:spcBef>
              <a:buFont typeface="Arial" panose="020B0604020202020204" pitchFamily="34" charset="0"/>
              <a:buNone/>
            </a:pPr>
            <a:r>
              <a:rPr lang="en-US" sz="1400" dirty="0">
                <a:latin typeface="黑体" panose="02010609060101010101" pitchFamily="49" charset="-122"/>
                <a:ea typeface="黑体" panose="02010609060101010101" pitchFamily="49" charset="-122"/>
                <a:sym typeface="+mn-ea"/>
              </a:rPr>
              <a:t>  </a:t>
            </a:r>
            <a:r>
              <a:rPr lang="en-US" sz="1400" dirty="0" smtClean="0">
                <a:latin typeface="黑体" panose="02010609060101010101" pitchFamily="49" charset="-122"/>
                <a:ea typeface="黑体" panose="02010609060101010101" pitchFamily="49" charset="-122"/>
                <a:sym typeface="+mn-ea"/>
              </a:rPr>
              <a:t>  </a:t>
            </a:r>
            <a:r>
              <a:rPr sz="1600" dirty="0" smtClean="0">
                <a:latin typeface="黑体" panose="02010609060101010101" pitchFamily="49" charset="-122"/>
                <a:ea typeface="黑体" panose="02010609060101010101" pitchFamily="49" charset="-122"/>
                <a:sym typeface="+mn-ea"/>
              </a:rPr>
              <a:t>复杂</a:t>
            </a:r>
            <a:r>
              <a:rPr sz="1600" dirty="0">
                <a:latin typeface="黑体" panose="02010609060101010101" pitchFamily="49" charset="-122"/>
                <a:ea typeface="黑体" panose="02010609060101010101" pitchFamily="49" charset="-122"/>
                <a:sym typeface="+mn-ea"/>
              </a:rPr>
              <a:t>、极复杂煤矿主要分布在：</a:t>
            </a:r>
            <a:r>
              <a:rPr sz="1600" dirty="0">
                <a:solidFill>
                  <a:schemeClr val="bg2"/>
                </a:solidFill>
                <a:latin typeface="黑体" panose="02010609060101010101" pitchFamily="49" charset="-122"/>
                <a:ea typeface="黑体" panose="02010609060101010101" pitchFamily="49" charset="-122"/>
                <a:sym typeface="+mn-ea"/>
              </a:rPr>
              <a:t>陕西、河北、新疆、山西、</a:t>
            </a:r>
            <a:r>
              <a:rPr sz="1600" dirty="0">
                <a:latin typeface="黑体" panose="02010609060101010101" pitchFamily="49" charset="-122"/>
                <a:ea typeface="黑体" panose="02010609060101010101" pitchFamily="49" charset="-122"/>
                <a:sym typeface="+mn-ea"/>
              </a:rPr>
              <a:t>河南、四川、贵州、</a:t>
            </a:r>
            <a:r>
              <a:rPr sz="1600" dirty="0">
                <a:solidFill>
                  <a:schemeClr val="bg2"/>
                </a:solidFill>
                <a:latin typeface="黑体" panose="02010609060101010101" pitchFamily="49" charset="-122"/>
                <a:ea typeface="黑体" panose="02010609060101010101" pitchFamily="49" charset="-122"/>
                <a:sym typeface="+mn-ea"/>
              </a:rPr>
              <a:t>内蒙古、</a:t>
            </a:r>
            <a:r>
              <a:rPr sz="1600" dirty="0">
                <a:latin typeface="黑体" panose="02010609060101010101" pitchFamily="49" charset="-122"/>
                <a:ea typeface="黑体" panose="02010609060101010101" pitchFamily="49" charset="-122"/>
                <a:sym typeface="+mn-ea"/>
              </a:rPr>
              <a:t>安徽、山东、</a:t>
            </a:r>
            <a:r>
              <a:rPr sz="1600" dirty="0" smtClean="0">
                <a:latin typeface="黑体" panose="02010609060101010101" pitchFamily="49" charset="-122"/>
                <a:ea typeface="黑体" panose="02010609060101010101" pitchFamily="49" charset="-122"/>
                <a:sym typeface="+mn-ea"/>
              </a:rPr>
              <a:t>黑龙江等地区</a:t>
            </a:r>
            <a:r>
              <a:rPr lang="zh-CN" altLang="en-US" sz="1600" dirty="0" smtClean="0">
                <a:latin typeface="黑体" panose="02010609060101010101" pitchFamily="49" charset="-122"/>
                <a:ea typeface="黑体" panose="02010609060101010101" pitchFamily="49" charset="-122"/>
                <a:sym typeface="+mn-ea"/>
              </a:rPr>
              <a:t>。</a:t>
            </a:r>
            <a:endParaRPr sz="1600" dirty="0">
              <a:latin typeface="黑体" panose="02010609060101010101" pitchFamily="49" charset="-122"/>
              <a:ea typeface="黑体" panose="02010609060101010101" pitchFamily="49" charset="-122"/>
            </a:endParaRPr>
          </a:p>
        </p:txBody>
      </p:sp>
      <p:sp>
        <p:nvSpPr>
          <p:cNvPr id="2" name="矩形 1"/>
          <p:cNvSpPr/>
          <p:nvPr/>
        </p:nvSpPr>
        <p:spPr>
          <a:xfrm>
            <a:off x="180405" y="896069"/>
            <a:ext cx="4975529" cy="1938992"/>
          </a:xfrm>
          <a:prstGeom prst="rect">
            <a:avLst/>
          </a:prstGeom>
        </p:spPr>
        <p:txBody>
          <a:bodyPr wrap="square">
            <a:spAutoFit/>
          </a:bodyPr>
          <a:lstStyle/>
          <a:p>
            <a:pPr indent="-285750">
              <a:lnSpc>
                <a:spcPct val="150000"/>
              </a:lnSpc>
              <a:spcBef>
                <a:spcPts val="0"/>
              </a:spcBef>
              <a:buFont typeface="Arial" panose="020B0604020202020204" pitchFamily="34" charset="0"/>
            </a:pPr>
            <a:r>
              <a:rPr lang="zh-CN" altLang="en-US" sz="1600" b="1" dirty="0" smtClean="0">
                <a:latin typeface="黑体" panose="02010609060101010101" pitchFamily="49" charset="-122"/>
                <a:ea typeface="黑体" panose="02010609060101010101" pitchFamily="49" charset="-122"/>
              </a:rPr>
              <a:t>    </a:t>
            </a:r>
            <a:r>
              <a:rPr lang="zh-CN" altLang="en-US" sz="1600" dirty="0" smtClean="0">
                <a:latin typeface="黑体" panose="02010609060101010101" pitchFamily="49" charset="-122"/>
                <a:ea typeface="黑体" panose="02010609060101010101" pitchFamily="49" charset="-122"/>
              </a:rPr>
              <a:t>据统计全国</a:t>
            </a:r>
            <a:r>
              <a:rPr lang="en-US" altLang="zh-CN" sz="1600" dirty="0" smtClean="0">
                <a:latin typeface="黑体" panose="02010609060101010101" pitchFamily="49" charset="-122"/>
                <a:ea typeface="黑体" panose="02010609060101010101" pitchFamily="49" charset="-122"/>
              </a:rPr>
              <a:t>5684</a:t>
            </a:r>
            <a:r>
              <a:rPr lang="zh-CN" altLang="en-US" sz="1600" dirty="0" smtClean="0">
                <a:latin typeface="黑体" panose="02010609060101010101" pitchFamily="49" charset="-122"/>
                <a:ea typeface="黑体" panose="02010609060101010101" pitchFamily="49" charset="-122"/>
              </a:rPr>
              <a:t>座煤矿水</a:t>
            </a:r>
            <a:r>
              <a:rPr lang="zh-CN" altLang="en-US" sz="1600" dirty="0">
                <a:latin typeface="黑体" panose="02010609060101010101" pitchFamily="49" charset="-122"/>
                <a:ea typeface="黑体" panose="02010609060101010101" pitchFamily="49" charset="-122"/>
              </a:rPr>
              <a:t>文地质类型划</a:t>
            </a:r>
            <a:r>
              <a:rPr lang="zh-CN" altLang="en-US" sz="1600" dirty="0" smtClean="0">
                <a:latin typeface="黑体" panose="02010609060101010101" pitchFamily="49" charset="-122"/>
                <a:ea typeface="黑体" panose="02010609060101010101" pitchFamily="49" charset="-122"/>
              </a:rPr>
              <a:t>分报告中：</a:t>
            </a:r>
            <a:endParaRPr lang="zh-CN" altLang="en-US" sz="1600" dirty="0">
              <a:latin typeface="黑体" panose="02010609060101010101" pitchFamily="49" charset="-122"/>
              <a:ea typeface="黑体" panose="02010609060101010101" pitchFamily="49" charset="-122"/>
            </a:endParaRPr>
          </a:p>
          <a:p>
            <a:pPr indent="-285750">
              <a:lnSpc>
                <a:spcPct val="150000"/>
              </a:lnSpc>
              <a:spcBef>
                <a:spcPts val="0"/>
              </a:spcBef>
              <a:buFont typeface="Arial" panose="020B0604020202020204" pitchFamily="34" charset="0"/>
            </a:pPr>
            <a:r>
              <a:rPr lang="zh-CN" altLang="en-US" sz="1600" b="1" dirty="0">
                <a:latin typeface="黑体" panose="02010609060101010101" pitchFamily="49" charset="-122"/>
                <a:ea typeface="黑体" panose="02010609060101010101" pitchFamily="49" charset="-122"/>
              </a:rPr>
              <a:t> </a:t>
            </a:r>
            <a:r>
              <a:rPr lang="zh-CN" altLang="en-US" sz="1600" b="1" dirty="0" smtClean="0">
                <a:latin typeface="黑体" panose="02010609060101010101" pitchFamily="49" charset="-122"/>
                <a:ea typeface="黑体" panose="02010609060101010101" pitchFamily="49" charset="-122"/>
              </a:rPr>
              <a:t>   </a:t>
            </a:r>
            <a:r>
              <a:rPr lang="zh-CN" altLang="en-US" sz="1600" dirty="0" smtClean="0">
                <a:solidFill>
                  <a:schemeClr val="bg2"/>
                </a:solidFill>
                <a:latin typeface="黑体" panose="02010609060101010101" pitchFamily="49" charset="-122"/>
                <a:ea typeface="黑体" panose="02010609060101010101" pitchFamily="49" charset="-122"/>
              </a:rPr>
              <a:t>极</a:t>
            </a:r>
            <a:r>
              <a:rPr lang="zh-CN" altLang="en-US" sz="1600" dirty="0">
                <a:solidFill>
                  <a:schemeClr val="bg2"/>
                </a:solidFill>
                <a:latin typeface="黑体" panose="02010609060101010101" pitchFamily="49" charset="-122"/>
                <a:ea typeface="黑体" panose="02010609060101010101" pitchFamily="49" charset="-122"/>
              </a:rPr>
              <a:t>复杂</a:t>
            </a:r>
            <a:r>
              <a:rPr lang="zh-CN" altLang="en-US" sz="1600" dirty="0" smtClean="0">
                <a:solidFill>
                  <a:schemeClr val="bg2"/>
                </a:solidFill>
                <a:latin typeface="黑体" panose="02010609060101010101" pitchFamily="49" charset="-122"/>
                <a:ea typeface="黑体" panose="02010609060101010101" pitchFamily="49" charset="-122"/>
              </a:rPr>
              <a:t>型矿</a:t>
            </a:r>
            <a:r>
              <a:rPr lang="zh-CN" altLang="en-US" sz="1600" dirty="0">
                <a:solidFill>
                  <a:schemeClr val="bg2"/>
                </a:solidFill>
                <a:latin typeface="黑体" panose="02010609060101010101" pitchFamily="49" charset="-122"/>
                <a:ea typeface="黑体" panose="02010609060101010101" pitchFamily="49" charset="-122"/>
              </a:rPr>
              <a:t>井</a:t>
            </a:r>
            <a:r>
              <a:rPr lang="en-US" altLang="zh-CN" sz="1600" dirty="0">
                <a:solidFill>
                  <a:schemeClr val="bg2"/>
                </a:solidFill>
                <a:latin typeface="黑体" panose="02010609060101010101" pitchFamily="49" charset="-122"/>
                <a:ea typeface="黑体" panose="02010609060101010101" pitchFamily="49" charset="-122"/>
              </a:rPr>
              <a:t>59</a:t>
            </a:r>
            <a:r>
              <a:rPr lang="zh-CN" altLang="en-US" sz="1600" dirty="0">
                <a:solidFill>
                  <a:schemeClr val="bg2"/>
                </a:solidFill>
                <a:latin typeface="黑体" panose="02010609060101010101" pitchFamily="49" charset="-122"/>
                <a:ea typeface="黑体" panose="02010609060101010101" pitchFamily="49" charset="-122"/>
              </a:rPr>
              <a:t>个，占的</a:t>
            </a:r>
            <a:r>
              <a:rPr lang="en-US" altLang="zh-CN" sz="1600" dirty="0">
                <a:solidFill>
                  <a:schemeClr val="bg2"/>
                </a:solidFill>
                <a:latin typeface="黑体" panose="02010609060101010101" pitchFamily="49" charset="-122"/>
                <a:ea typeface="黑体" panose="02010609060101010101" pitchFamily="49" charset="-122"/>
              </a:rPr>
              <a:t>1.04%</a:t>
            </a:r>
            <a:r>
              <a:rPr lang="zh-CN" altLang="en-US" sz="1600" dirty="0">
                <a:solidFill>
                  <a:schemeClr val="bg2"/>
                </a:solidFill>
                <a:latin typeface="黑体" panose="02010609060101010101" pitchFamily="49" charset="-122"/>
                <a:ea typeface="黑体" panose="02010609060101010101" pitchFamily="49" charset="-122"/>
              </a:rPr>
              <a:t>；</a:t>
            </a:r>
          </a:p>
          <a:p>
            <a:pPr indent="-285750">
              <a:lnSpc>
                <a:spcPct val="150000"/>
              </a:lnSpc>
              <a:spcBef>
                <a:spcPts val="0"/>
              </a:spcBef>
              <a:buFont typeface="Arial" panose="020B0604020202020204" pitchFamily="34" charset="0"/>
            </a:pPr>
            <a:r>
              <a:rPr lang="zh-CN" altLang="en-US" sz="1600" dirty="0">
                <a:solidFill>
                  <a:schemeClr val="bg2"/>
                </a:solidFill>
                <a:latin typeface="黑体" panose="02010609060101010101" pitchFamily="49" charset="-122"/>
                <a:ea typeface="黑体" panose="02010609060101010101" pitchFamily="49" charset="-122"/>
              </a:rPr>
              <a:t> </a:t>
            </a:r>
            <a:r>
              <a:rPr lang="zh-CN" altLang="en-US" sz="1600" dirty="0" smtClean="0">
                <a:solidFill>
                  <a:schemeClr val="bg2"/>
                </a:solidFill>
                <a:latin typeface="黑体" panose="02010609060101010101" pitchFamily="49" charset="-122"/>
                <a:ea typeface="黑体" panose="02010609060101010101" pitchFamily="49" charset="-122"/>
              </a:rPr>
              <a:t>   复</a:t>
            </a:r>
            <a:r>
              <a:rPr lang="zh-CN" altLang="en-US" sz="1600" dirty="0">
                <a:solidFill>
                  <a:schemeClr val="bg2"/>
                </a:solidFill>
                <a:latin typeface="黑体" panose="02010609060101010101" pitchFamily="49" charset="-122"/>
                <a:ea typeface="黑体" panose="02010609060101010101" pitchFamily="49" charset="-122"/>
              </a:rPr>
              <a:t>杂</a:t>
            </a:r>
            <a:r>
              <a:rPr lang="zh-CN" altLang="en-US" sz="1600" dirty="0" smtClean="0">
                <a:solidFill>
                  <a:schemeClr val="bg2"/>
                </a:solidFill>
                <a:latin typeface="黑体" panose="02010609060101010101" pitchFamily="49" charset="-122"/>
                <a:ea typeface="黑体" panose="02010609060101010101" pitchFamily="49" charset="-122"/>
              </a:rPr>
              <a:t>型矿</a:t>
            </a:r>
            <a:r>
              <a:rPr lang="zh-CN" altLang="en-US" sz="1600" dirty="0">
                <a:solidFill>
                  <a:schemeClr val="bg2"/>
                </a:solidFill>
                <a:latin typeface="黑体" panose="02010609060101010101" pitchFamily="49" charset="-122"/>
                <a:ea typeface="黑体" panose="02010609060101010101" pitchFamily="49" charset="-122"/>
              </a:rPr>
              <a:t>井</a:t>
            </a:r>
            <a:r>
              <a:rPr lang="en-US" altLang="zh-CN" sz="1600" dirty="0">
                <a:solidFill>
                  <a:schemeClr val="bg2"/>
                </a:solidFill>
                <a:latin typeface="黑体" panose="02010609060101010101" pitchFamily="49" charset="-122"/>
                <a:ea typeface="黑体" panose="02010609060101010101" pitchFamily="49" charset="-122"/>
              </a:rPr>
              <a:t>291</a:t>
            </a:r>
            <a:r>
              <a:rPr lang="zh-CN" altLang="en-US" sz="1600" dirty="0">
                <a:solidFill>
                  <a:schemeClr val="bg2"/>
                </a:solidFill>
                <a:latin typeface="黑体" panose="02010609060101010101" pitchFamily="49" charset="-122"/>
                <a:ea typeface="黑体" panose="02010609060101010101" pitchFamily="49" charset="-122"/>
              </a:rPr>
              <a:t>个，占</a:t>
            </a:r>
            <a:r>
              <a:rPr lang="en-US" altLang="zh-CN" sz="1600" dirty="0">
                <a:solidFill>
                  <a:schemeClr val="bg2"/>
                </a:solidFill>
                <a:latin typeface="黑体" panose="02010609060101010101" pitchFamily="49" charset="-122"/>
                <a:ea typeface="黑体" panose="02010609060101010101" pitchFamily="49" charset="-122"/>
              </a:rPr>
              <a:t>5.12%</a:t>
            </a:r>
            <a:r>
              <a:rPr lang="zh-CN" altLang="en-US" sz="1600" dirty="0">
                <a:solidFill>
                  <a:schemeClr val="bg2"/>
                </a:solidFill>
                <a:latin typeface="黑体" panose="02010609060101010101" pitchFamily="49" charset="-122"/>
                <a:ea typeface="黑体" panose="02010609060101010101" pitchFamily="49" charset="-122"/>
              </a:rPr>
              <a:t>；</a:t>
            </a:r>
          </a:p>
          <a:p>
            <a:pPr indent="-285750">
              <a:lnSpc>
                <a:spcPct val="150000"/>
              </a:lnSpc>
              <a:spcBef>
                <a:spcPts val="0"/>
              </a:spcBef>
              <a:buFont typeface="Arial" panose="020B0604020202020204" pitchFamily="34" charset="0"/>
            </a:pPr>
            <a:r>
              <a:rPr lang="zh-CN" altLang="en-US" sz="1600" dirty="0">
                <a:solidFill>
                  <a:schemeClr val="bg2"/>
                </a:solidFill>
                <a:latin typeface="黑体" panose="02010609060101010101" pitchFamily="49" charset="-122"/>
                <a:ea typeface="黑体" panose="02010609060101010101" pitchFamily="49" charset="-122"/>
              </a:rPr>
              <a:t> </a:t>
            </a:r>
            <a:r>
              <a:rPr lang="zh-CN" altLang="en-US" sz="1600" dirty="0" smtClean="0">
                <a:solidFill>
                  <a:schemeClr val="bg2"/>
                </a:solidFill>
                <a:latin typeface="黑体" panose="02010609060101010101" pitchFamily="49" charset="-122"/>
                <a:ea typeface="黑体" panose="02010609060101010101" pitchFamily="49" charset="-122"/>
              </a:rPr>
              <a:t>   中</a:t>
            </a:r>
            <a:r>
              <a:rPr lang="zh-CN" altLang="en-US" sz="1600" dirty="0">
                <a:solidFill>
                  <a:schemeClr val="bg2"/>
                </a:solidFill>
                <a:latin typeface="黑体" panose="02010609060101010101" pitchFamily="49" charset="-122"/>
                <a:ea typeface="黑体" panose="02010609060101010101" pitchFamily="49" charset="-122"/>
              </a:rPr>
              <a:t>等型矿井</a:t>
            </a:r>
            <a:r>
              <a:rPr lang="en-US" altLang="zh-CN" sz="1600" dirty="0">
                <a:solidFill>
                  <a:schemeClr val="bg2"/>
                </a:solidFill>
                <a:latin typeface="黑体" panose="02010609060101010101" pitchFamily="49" charset="-122"/>
                <a:ea typeface="黑体" panose="02010609060101010101" pitchFamily="49" charset="-122"/>
              </a:rPr>
              <a:t>3624</a:t>
            </a:r>
            <a:r>
              <a:rPr lang="zh-CN" altLang="en-US" sz="1600" dirty="0">
                <a:solidFill>
                  <a:schemeClr val="bg2"/>
                </a:solidFill>
                <a:latin typeface="黑体" panose="02010609060101010101" pitchFamily="49" charset="-122"/>
                <a:ea typeface="黑体" panose="02010609060101010101" pitchFamily="49" charset="-122"/>
              </a:rPr>
              <a:t>个，占</a:t>
            </a:r>
            <a:r>
              <a:rPr lang="en-US" altLang="zh-CN" sz="1600" dirty="0">
                <a:solidFill>
                  <a:schemeClr val="bg2"/>
                </a:solidFill>
                <a:latin typeface="黑体" panose="02010609060101010101" pitchFamily="49" charset="-122"/>
                <a:ea typeface="黑体" panose="02010609060101010101" pitchFamily="49" charset="-122"/>
              </a:rPr>
              <a:t>63.76%</a:t>
            </a:r>
            <a:r>
              <a:rPr lang="zh-CN" altLang="en-US" sz="1600" dirty="0">
                <a:solidFill>
                  <a:schemeClr val="bg2"/>
                </a:solidFill>
                <a:latin typeface="黑体" panose="02010609060101010101" pitchFamily="49" charset="-122"/>
                <a:ea typeface="黑体" panose="02010609060101010101" pitchFamily="49" charset="-122"/>
              </a:rPr>
              <a:t>；</a:t>
            </a:r>
          </a:p>
          <a:p>
            <a:pPr indent="-285750">
              <a:lnSpc>
                <a:spcPct val="150000"/>
              </a:lnSpc>
              <a:spcBef>
                <a:spcPts val="0"/>
              </a:spcBef>
              <a:buFont typeface="Arial" panose="020B0604020202020204" pitchFamily="34" charset="0"/>
            </a:pPr>
            <a:r>
              <a:rPr lang="zh-CN" altLang="en-US" sz="1600" dirty="0">
                <a:latin typeface="黑体" panose="02010609060101010101" pitchFamily="49" charset="-122"/>
                <a:ea typeface="黑体" panose="02010609060101010101" pitchFamily="49" charset="-122"/>
              </a:rPr>
              <a:t> </a:t>
            </a:r>
            <a:r>
              <a:rPr lang="zh-CN" altLang="en-US" sz="1600" dirty="0" smtClean="0">
                <a:latin typeface="黑体" panose="02010609060101010101" pitchFamily="49" charset="-122"/>
                <a:ea typeface="黑体" panose="02010609060101010101" pitchFamily="49" charset="-122"/>
              </a:rPr>
              <a:t>   简</a:t>
            </a:r>
            <a:r>
              <a:rPr lang="zh-CN" altLang="en-US" sz="1600" dirty="0">
                <a:latin typeface="黑体" panose="02010609060101010101" pitchFamily="49" charset="-122"/>
                <a:ea typeface="黑体" panose="02010609060101010101" pitchFamily="49" charset="-122"/>
              </a:rPr>
              <a:t>单型矿井</a:t>
            </a:r>
            <a:r>
              <a:rPr lang="en-US" altLang="zh-CN" sz="1600" dirty="0">
                <a:latin typeface="黑体" panose="02010609060101010101" pitchFamily="49" charset="-122"/>
                <a:ea typeface="黑体" panose="02010609060101010101" pitchFamily="49" charset="-122"/>
              </a:rPr>
              <a:t>1710</a:t>
            </a:r>
            <a:r>
              <a:rPr lang="zh-CN" altLang="en-US" sz="1600" dirty="0">
                <a:latin typeface="黑体" panose="02010609060101010101" pitchFamily="49" charset="-122"/>
                <a:ea typeface="黑体" panose="02010609060101010101" pitchFamily="49" charset="-122"/>
              </a:rPr>
              <a:t>个，占</a:t>
            </a:r>
            <a:r>
              <a:rPr lang="en-US" altLang="zh-CN" sz="1600" dirty="0">
                <a:latin typeface="黑体" panose="02010609060101010101" pitchFamily="49" charset="-122"/>
                <a:ea typeface="黑体" panose="02010609060101010101" pitchFamily="49" charset="-122"/>
              </a:rPr>
              <a:t>30.08%</a:t>
            </a:r>
            <a:r>
              <a:rPr lang="zh-CN" altLang="en-US" sz="1600" dirty="0">
                <a:latin typeface="黑体" panose="02010609060101010101" pitchFamily="49" charset="-122"/>
                <a:ea typeface="黑体" panose="02010609060101010101" pitchFamily="49" charset="-122"/>
              </a:rPr>
              <a:t>。</a:t>
            </a: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ppt_w</p:attrName>
                                        </p:attrNameLst>
                                      </p:cBhvr>
                                      <p:tavLst>
                                        <p:tav tm="0">
                                          <p:val>
                                            <p:fltVal val="0"/>
                                          </p:val>
                                        </p:tav>
                                        <p:tav tm="100000">
                                          <p:val>
                                            <p:strVal val="#ppt_w"/>
                                          </p:val>
                                        </p:tav>
                                      </p:tavLst>
                                    </p:anim>
                                    <p:anim calcmode="lin" valueType="num">
                                      <p:cBhvr>
                                        <p:cTn id="8" dur="500" fill="hold"/>
                                        <p:tgtEl>
                                          <p:spTgt spid="204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80" y="162560"/>
            <a:ext cx="44196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01"/>
          <p:cNvSpPr txBox="1"/>
          <p:nvPr/>
        </p:nvSpPr>
        <p:spPr>
          <a:xfrm>
            <a:off x="756285" y="83185"/>
            <a:ext cx="8315325" cy="624205"/>
          </a:xfrm>
          <a:prstGeom prst="rect">
            <a:avLst/>
          </a:prstGeom>
          <a:noFill/>
        </p:spPr>
        <p:txBody>
          <a:bodyPr wrap="square" lIns="96770" tIns="48385" rIns="96770" bIns="48385" rtlCol="0">
            <a:noAutofit/>
          </a:bodyPr>
          <a:lstStyle/>
          <a:p>
            <a:pPr algn="ctr" defTabSz="959485">
              <a:defRPr/>
            </a:pPr>
            <a:r>
              <a:rPr lang="en-US" altLang="zh-CN" sz="2800" dirty="0">
                <a:solidFill>
                  <a:srgbClr val="1608CE"/>
                </a:solidFill>
                <a:latin typeface="黑体" panose="02010609060101010101" pitchFamily="49" charset="-122"/>
                <a:ea typeface="黑体" panose="02010609060101010101" pitchFamily="49" charset="-122"/>
                <a:sym typeface="Arial" panose="020B0604020202020204" pitchFamily="34" charset="0"/>
              </a:rPr>
              <a:t>2 </a:t>
            </a:r>
            <a:r>
              <a:rPr lang="zh-CN" altLang="en-US" sz="2800" dirty="0">
                <a:solidFill>
                  <a:srgbClr val="1608CE"/>
                </a:solidFill>
                <a:latin typeface="黑体" panose="02010609060101010101" pitchFamily="49" charset="-122"/>
                <a:ea typeface="黑体" panose="02010609060101010101" pitchFamily="49" charset="-122"/>
                <a:sym typeface="Arial" panose="020B0604020202020204" pitchFamily="34" charset="0"/>
              </a:rPr>
              <a:t>我国煤矿防治</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水形势</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grpSp>
        <p:nvGrpSpPr>
          <p:cNvPr id="4" name="组合 3"/>
          <p:cNvGrpSpPr/>
          <p:nvPr/>
        </p:nvGrpSpPr>
        <p:grpSpPr>
          <a:xfrm>
            <a:off x="413264" y="815532"/>
            <a:ext cx="8984165" cy="3456737"/>
            <a:chOff x="434340" y="929640"/>
            <a:chExt cx="9275877" cy="4291330"/>
          </a:xfrm>
        </p:grpSpPr>
        <p:sp>
          <p:nvSpPr>
            <p:cNvPr id="16" name="圆角矩形标注 15"/>
            <p:cNvSpPr/>
            <p:nvPr/>
          </p:nvSpPr>
          <p:spPr>
            <a:xfrm>
              <a:off x="6757670" y="929640"/>
              <a:ext cx="2070100" cy="749935"/>
            </a:xfrm>
            <a:prstGeom prst="wedgeRoundRectCallout">
              <a:avLst>
                <a:gd name="adj1" fmla="val -63248"/>
                <a:gd name="adj2" fmla="val 510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黑体" panose="02010609060101010101" pitchFamily="49" charset="-122"/>
                <a:ea typeface="黑体" panose="02010609060101010101" pitchFamily="49" charset="-122"/>
              </a:endParaRPr>
            </a:p>
          </p:txBody>
        </p:sp>
        <p:graphicFrame>
          <p:nvGraphicFramePr>
            <p:cNvPr id="2" name="图示 1"/>
            <p:cNvGraphicFramePr/>
            <p:nvPr>
              <p:extLst>
                <p:ext uri="{D42A27DB-BD31-4B8C-83A1-F6EECF244321}">
                  <p14:modId xmlns:p14="http://schemas.microsoft.com/office/powerpoint/2010/main" val="3731226809"/>
                </p:ext>
              </p:extLst>
            </p:nvPr>
          </p:nvGraphicFramePr>
          <p:xfrm>
            <a:off x="1687195" y="939165"/>
            <a:ext cx="6199505" cy="41382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圆角矩形标注 4"/>
            <p:cNvSpPr/>
            <p:nvPr/>
          </p:nvSpPr>
          <p:spPr>
            <a:xfrm>
              <a:off x="6757670" y="937260"/>
              <a:ext cx="2070100" cy="749935"/>
            </a:xfrm>
            <a:prstGeom prst="wedgeRoundRectCallout">
              <a:avLst>
                <a:gd name="adj1" fmla="val -117760"/>
                <a:gd name="adj2" fmla="val 3010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黑体" panose="02010609060101010101" pitchFamily="49" charset="-122"/>
                  <a:ea typeface="黑体" panose="02010609060101010101" pitchFamily="49" charset="-122"/>
                </a:rPr>
                <a:t>华源</a:t>
              </a:r>
              <a:r>
                <a:rPr lang="zh-CN" altLang="en-US" sz="1400" dirty="0" smtClean="0">
                  <a:latin typeface="黑体" panose="02010609060101010101" pitchFamily="49" charset="-122"/>
                  <a:ea typeface="黑体" panose="02010609060101010101" pitchFamily="49" charset="-122"/>
                </a:rPr>
                <a:t>煤矿</a:t>
              </a:r>
              <a:r>
                <a:rPr lang="en-US" altLang="zh-CN" sz="1400" dirty="0" smtClean="0">
                  <a:latin typeface="黑体" panose="02010609060101010101" pitchFamily="49" charset="-122"/>
                  <a:ea typeface="黑体" panose="02010609060101010101" pitchFamily="49" charset="-122"/>
                </a:rPr>
                <a:t>2007</a:t>
              </a:r>
              <a:r>
                <a:rPr lang="zh-CN" altLang="en-US" sz="1400" dirty="0" smtClean="0">
                  <a:latin typeface="黑体" panose="02010609060101010101" pitchFamily="49" charset="-122"/>
                  <a:ea typeface="黑体" panose="02010609060101010101" pitchFamily="49" charset="-122"/>
                </a:rPr>
                <a:t>年</a:t>
              </a:r>
              <a:r>
                <a:rPr lang="en-US" altLang="zh-CN" sz="1400" dirty="0" smtClean="0">
                  <a:latin typeface="黑体" panose="02010609060101010101" pitchFamily="49" charset="-122"/>
                  <a:ea typeface="黑体" panose="02010609060101010101" pitchFamily="49" charset="-122"/>
                </a:rPr>
                <a:t>8·17</a:t>
              </a:r>
              <a:r>
                <a:rPr lang="zh-CN" altLang="en-US" sz="1400" dirty="0" smtClean="0">
                  <a:latin typeface="黑体" panose="02010609060101010101" pitchFamily="49" charset="-122"/>
                  <a:ea typeface="黑体" panose="02010609060101010101" pitchFamily="49" charset="-122"/>
                </a:rPr>
                <a:t>溃</a:t>
              </a:r>
              <a:r>
                <a:rPr lang="zh-CN" altLang="en-US" sz="1400" dirty="0">
                  <a:latin typeface="黑体" panose="02010609060101010101" pitchFamily="49" charset="-122"/>
                  <a:ea typeface="黑体" panose="02010609060101010101" pitchFamily="49" charset="-122"/>
                </a:rPr>
                <a:t>水</a:t>
              </a:r>
              <a:r>
                <a:rPr lang="zh-CN" altLang="en-US" sz="1400" dirty="0" smtClean="0">
                  <a:latin typeface="黑体" panose="02010609060101010101" pitchFamily="49" charset="-122"/>
                  <a:ea typeface="黑体" panose="02010609060101010101" pitchFamily="49" charset="-122"/>
                </a:rPr>
                <a:t>事故，死亡</a:t>
              </a:r>
              <a:r>
                <a:rPr lang="en-US" altLang="zh-CN" sz="1400" dirty="0" smtClean="0">
                  <a:latin typeface="黑体" panose="02010609060101010101" pitchFamily="49" charset="-122"/>
                  <a:ea typeface="黑体" panose="02010609060101010101" pitchFamily="49" charset="-122"/>
                </a:rPr>
                <a:t>181</a:t>
              </a:r>
              <a:r>
                <a:rPr lang="zh-CN" altLang="en-US" sz="1400" dirty="0" smtClean="0">
                  <a:latin typeface="黑体" panose="02010609060101010101" pitchFamily="49" charset="-122"/>
                  <a:ea typeface="黑体" panose="02010609060101010101" pitchFamily="49" charset="-122"/>
                </a:rPr>
                <a:t>人。</a:t>
              </a:r>
              <a:endParaRPr lang="zh-CN" altLang="en-US" sz="1400" dirty="0">
                <a:latin typeface="黑体" panose="02010609060101010101" pitchFamily="49" charset="-122"/>
                <a:ea typeface="黑体" panose="02010609060101010101" pitchFamily="49" charset="-122"/>
              </a:endParaRPr>
            </a:p>
          </p:txBody>
        </p:sp>
        <p:sp>
          <p:nvSpPr>
            <p:cNvPr id="14" name="圆角矩形标注 13"/>
            <p:cNvSpPr/>
            <p:nvPr/>
          </p:nvSpPr>
          <p:spPr>
            <a:xfrm>
              <a:off x="862330" y="4434840"/>
              <a:ext cx="2271395" cy="727075"/>
            </a:xfrm>
            <a:prstGeom prst="wedgeRoundRectCallout">
              <a:avLst>
                <a:gd name="adj1" fmla="val 52305"/>
                <a:gd name="adj2" fmla="val -13760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anose="02010609060101010101" pitchFamily="49" charset="-122"/>
                  <a:ea typeface="黑体" panose="02010609060101010101" pitchFamily="49" charset="-122"/>
                </a:rPr>
                <a:t>王家岭煤矿</a:t>
              </a:r>
              <a:r>
                <a:rPr lang="en-US" altLang="zh-CN" sz="1400" dirty="0" smtClean="0">
                  <a:latin typeface="黑体" panose="02010609060101010101" pitchFamily="49" charset="-122"/>
                  <a:ea typeface="黑体" panose="02010609060101010101" pitchFamily="49" charset="-122"/>
                </a:rPr>
                <a:t>2010</a:t>
              </a:r>
              <a:r>
                <a:rPr lang="zh-CN" altLang="en-US" sz="1400" dirty="0" smtClean="0">
                  <a:latin typeface="黑体" panose="02010609060101010101" pitchFamily="49" charset="-122"/>
                  <a:ea typeface="黑体" panose="02010609060101010101" pitchFamily="49" charset="-122"/>
                </a:rPr>
                <a:t>年</a:t>
              </a:r>
              <a:r>
                <a:rPr lang="en-US" altLang="zh-CN" sz="1400" dirty="0" smtClean="0">
                  <a:latin typeface="黑体" panose="02010609060101010101" pitchFamily="49" charset="-122"/>
                  <a:ea typeface="黑体" panose="02010609060101010101" pitchFamily="49" charset="-122"/>
                </a:rPr>
                <a:t>3·28</a:t>
              </a:r>
              <a:r>
                <a:rPr lang="zh-CN" altLang="en-US" sz="1400" dirty="0" smtClean="0">
                  <a:latin typeface="黑体" panose="02010609060101010101" pitchFamily="49" charset="-122"/>
                  <a:ea typeface="黑体" panose="02010609060101010101" pitchFamily="49" charset="-122"/>
                </a:rPr>
                <a:t>透水事故，死亡</a:t>
              </a:r>
              <a:r>
                <a:rPr lang="en-US" altLang="zh-CN" sz="1400" dirty="0" smtClean="0">
                  <a:latin typeface="黑体" panose="02010609060101010101" pitchFamily="49" charset="-122"/>
                  <a:ea typeface="黑体" panose="02010609060101010101" pitchFamily="49" charset="-122"/>
                </a:rPr>
                <a:t>38</a:t>
              </a:r>
              <a:r>
                <a:rPr lang="zh-CN" altLang="en-US" sz="1400" dirty="0" smtClean="0">
                  <a:latin typeface="黑体" panose="02010609060101010101" pitchFamily="49" charset="-122"/>
                  <a:ea typeface="黑体" panose="02010609060101010101" pitchFamily="49" charset="-122"/>
                </a:rPr>
                <a:t>人。</a:t>
              </a:r>
              <a:endParaRPr lang="zh-CN" altLang="en-US" sz="1400" dirty="0">
                <a:latin typeface="黑体" panose="02010609060101010101" pitchFamily="49" charset="-122"/>
                <a:ea typeface="黑体" panose="02010609060101010101" pitchFamily="49" charset="-122"/>
              </a:endParaRPr>
            </a:p>
          </p:txBody>
        </p:sp>
        <p:sp>
          <p:nvSpPr>
            <p:cNvPr id="15" name="圆角矩形标注 14"/>
            <p:cNvSpPr/>
            <p:nvPr/>
          </p:nvSpPr>
          <p:spPr>
            <a:xfrm>
              <a:off x="6589395" y="4471035"/>
              <a:ext cx="2318385" cy="749935"/>
            </a:xfrm>
            <a:prstGeom prst="wedgeRoundRectCallout">
              <a:avLst>
                <a:gd name="adj1" fmla="val -104368"/>
                <a:gd name="adj2" fmla="val -1655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anose="02010609060101010101" pitchFamily="49" charset="-122"/>
                  <a:ea typeface="黑体" panose="02010609060101010101" pitchFamily="49" charset="-122"/>
                </a:rPr>
                <a:t>骆驼山煤矿</a:t>
              </a:r>
              <a:r>
                <a:rPr lang="en-US" altLang="zh-CN" sz="1400" dirty="0" smtClean="0">
                  <a:latin typeface="黑体" panose="02010609060101010101" pitchFamily="49" charset="-122"/>
                  <a:ea typeface="黑体" panose="02010609060101010101" pitchFamily="49" charset="-122"/>
                </a:rPr>
                <a:t>2010</a:t>
              </a:r>
              <a:r>
                <a:rPr lang="zh-CN" altLang="en-US" sz="1400" dirty="0" smtClean="0">
                  <a:latin typeface="黑体" panose="02010609060101010101" pitchFamily="49" charset="-122"/>
                  <a:ea typeface="黑体" panose="02010609060101010101" pitchFamily="49" charset="-122"/>
                </a:rPr>
                <a:t>年</a:t>
              </a:r>
              <a:r>
                <a:rPr lang="en-US" altLang="zh-CN" sz="1400" dirty="0" smtClean="0">
                  <a:latin typeface="黑体" panose="02010609060101010101" pitchFamily="49" charset="-122"/>
                  <a:ea typeface="黑体" panose="02010609060101010101" pitchFamily="49" charset="-122"/>
                </a:rPr>
                <a:t>3·1</a:t>
              </a:r>
              <a:r>
                <a:rPr lang="zh-CN" altLang="en-US" sz="1400" dirty="0" smtClean="0">
                  <a:latin typeface="黑体" panose="02010609060101010101" pitchFamily="49" charset="-122"/>
                  <a:ea typeface="黑体" panose="02010609060101010101" pitchFamily="49" charset="-122"/>
                </a:rPr>
                <a:t>透水事故，死亡</a:t>
              </a:r>
              <a:r>
                <a:rPr lang="en-US" altLang="zh-CN" sz="1400" dirty="0" smtClean="0">
                  <a:latin typeface="黑体" panose="02010609060101010101" pitchFamily="49" charset="-122"/>
                  <a:ea typeface="黑体" panose="02010609060101010101" pitchFamily="49" charset="-122"/>
                </a:rPr>
                <a:t>32</a:t>
              </a:r>
              <a:r>
                <a:rPr lang="zh-CN" altLang="en-US" sz="1400" dirty="0" smtClean="0">
                  <a:latin typeface="黑体" panose="02010609060101010101" pitchFamily="49" charset="-122"/>
                  <a:ea typeface="黑体" panose="02010609060101010101" pitchFamily="49" charset="-122"/>
                </a:rPr>
                <a:t>人。</a:t>
              </a:r>
              <a:endParaRPr lang="zh-CN" altLang="en-US" sz="1400" dirty="0">
                <a:latin typeface="黑体" panose="02010609060101010101" pitchFamily="49" charset="-122"/>
                <a:ea typeface="黑体" panose="02010609060101010101" pitchFamily="49" charset="-122"/>
              </a:endParaRPr>
            </a:p>
          </p:txBody>
        </p:sp>
        <p:sp>
          <p:nvSpPr>
            <p:cNvPr id="17" name="圆角矩形标注 16"/>
            <p:cNvSpPr/>
            <p:nvPr/>
          </p:nvSpPr>
          <p:spPr>
            <a:xfrm>
              <a:off x="434340" y="3208655"/>
              <a:ext cx="2374265" cy="758825"/>
            </a:xfrm>
            <a:prstGeom prst="wedgeRoundRectCallout">
              <a:avLst>
                <a:gd name="adj1" fmla="val 67059"/>
                <a:gd name="adj2" fmla="val 2445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anose="02010609060101010101" pitchFamily="49" charset="-122"/>
                  <a:ea typeface="黑体" panose="02010609060101010101" pitchFamily="49" charset="-122"/>
                </a:rPr>
                <a:t>大兴煤矿</a:t>
              </a:r>
              <a:r>
                <a:rPr lang="en-US" altLang="zh-CN" sz="1400" dirty="0" smtClean="0">
                  <a:latin typeface="黑体" panose="02010609060101010101" pitchFamily="49" charset="-122"/>
                  <a:ea typeface="黑体" panose="02010609060101010101" pitchFamily="49" charset="-122"/>
                </a:rPr>
                <a:t>2005</a:t>
              </a:r>
              <a:r>
                <a:rPr lang="zh-CN" altLang="en-US" sz="1400" dirty="0" smtClean="0">
                  <a:latin typeface="黑体" panose="02010609060101010101" pitchFamily="49" charset="-122"/>
                  <a:ea typeface="黑体" panose="02010609060101010101" pitchFamily="49" charset="-122"/>
                </a:rPr>
                <a:t>年</a:t>
              </a:r>
              <a:r>
                <a:rPr lang="en-US" altLang="zh-CN" sz="1400" dirty="0" smtClean="0">
                  <a:latin typeface="黑体" panose="02010609060101010101" pitchFamily="49" charset="-122"/>
                  <a:ea typeface="黑体" panose="02010609060101010101" pitchFamily="49" charset="-122"/>
                </a:rPr>
                <a:t>8·7</a:t>
              </a:r>
              <a:r>
                <a:rPr lang="zh-CN" altLang="en-US" sz="1400" dirty="0" smtClean="0">
                  <a:latin typeface="黑体" panose="02010609060101010101" pitchFamily="49" charset="-122"/>
                  <a:ea typeface="黑体" panose="02010609060101010101" pitchFamily="49" charset="-122"/>
                </a:rPr>
                <a:t>透水事故，死亡</a:t>
              </a:r>
              <a:r>
                <a:rPr lang="en-US" altLang="zh-CN" sz="1400" dirty="0" smtClean="0">
                  <a:latin typeface="黑体" panose="02010609060101010101" pitchFamily="49" charset="-122"/>
                  <a:ea typeface="黑体" panose="02010609060101010101" pitchFamily="49" charset="-122"/>
                </a:rPr>
                <a:t>121</a:t>
              </a:r>
              <a:r>
                <a:rPr lang="zh-CN" altLang="en-US" sz="1400" dirty="0" smtClean="0">
                  <a:latin typeface="黑体" panose="02010609060101010101" pitchFamily="49" charset="-122"/>
                  <a:ea typeface="黑体" panose="02010609060101010101" pitchFamily="49" charset="-122"/>
                </a:rPr>
                <a:t>人。</a:t>
              </a:r>
              <a:endParaRPr lang="zh-CN" altLang="en-US" sz="1400" dirty="0">
                <a:latin typeface="黑体" panose="02010609060101010101" pitchFamily="49" charset="-122"/>
                <a:ea typeface="黑体" panose="02010609060101010101" pitchFamily="49" charset="-122"/>
              </a:endParaRPr>
            </a:p>
          </p:txBody>
        </p:sp>
        <p:sp>
          <p:nvSpPr>
            <p:cNvPr id="18" name="圆角矩形标注 17"/>
            <p:cNvSpPr/>
            <p:nvPr/>
          </p:nvSpPr>
          <p:spPr>
            <a:xfrm>
              <a:off x="475615" y="1252221"/>
              <a:ext cx="2374265" cy="758825"/>
            </a:xfrm>
            <a:prstGeom prst="wedgeRoundRectCallout">
              <a:avLst>
                <a:gd name="adj1" fmla="val 64509"/>
                <a:gd name="adj2" fmla="val 9182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anose="02010609060101010101" pitchFamily="49" charset="-122"/>
                  <a:ea typeface="黑体" panose="02010609060101010101" pitchFamily="49" charset="-122"/>
                </a:rPr>
                <a:t>东庞煤矿</a:t>
              </a:r>
              <a:r>
                <a:rPr lang="en-US" altLang="zh-CN" sz="1400" dirty="0" smtClean="0">
                  <a:latin typeface="黑体" panose="02010609060101010101" pitchFamily="49" charset="-122"/>
                  <a:ea typeface="黑体" panose="02010609060101010101" pitchFamily="49" charset="-122"/>
                </a:rPr>
                <a:t>2003</a:t>
              </a:r>
              <a:r>
                <a:rPr lang="zh-CN" altLang="en-US" sz="1400" dirty="0" smtClean="0">
                  <a:latin typeface="黑体" panose="02010609060101010101" pitchFamily="49" charset="-122"/>
                  <a:ea typeface="黑体" panose="02010609060101010101" pitchFamily="49" charset="-122"/>
                </a:rPr>
                <a:t>年</a:t>
              </a:r>
              <a:r>
                <a:rPr lang="en-US" altLang="zh-CN" sz="1400" dirty="0" smtClean="0">
                  <a:latin typeface="黑体" panose="02010609060101010101" pitchFamily="49" charset="-122"/>
                  <a:ea typeface="黑体" panose="02010609060101010101" pitchFamily="49" charset="-122"/>
                </a:rPr>
                <a:t>4·12</a:t>
              </a:r>
              <a:r>
                <a:rPr lang="zh-CN" altLang="en-US" sz="1400" dirty="0" smtClean="0">
                  <a:latin typeface="黑体" panose="02010609060101010101" pitchFamily="49" charset="-122"/>
                  <a:ea typeface="黑体" panose="02010609060101010101" pitchFamily="49" charset="-122"/>
                </a:rPr>
                <a:t>透水事故，突水</a:t>
              </a:r>
              <a:r>
                <a:rPr lang="en-US" altLang="zh-CN" sz="1400" dirty="0" smtClean="0">
                  <a:latin typeface="黑体" panose="02010609060101010101" pitchFamily="49" charset="-122"/>
                  <a:ea typeface="黑体" panose="02010609060101010101" pitchFamily="49" charset="-122"/>
                </a:rPr>
                <a:t>7</a:t>
              </a:r>
              <a:r>
                <a:rPr lang="zh-CN" altLang="en-US" sz="1400" dirty="0" smtClean="0">
                  <a:latin typeface="黑体" panose="02010609060101010101" pitchFamily="49" charset="-122"/>
                  <a:ea typeface="黑体" panose="02010609060101010101" pitchFamily="49" charset="-122"/>
                </a:rPr>
                <a:t>万立方米</a:t>
              </a:r>
              <a:r>
                <a:rPr lang="en-US" altLang="zh-CN" sz="1400" dirty="0" smtClean="0">
                  <a:latin typeface="黑体" panose="02010609060101010101" pitchFamily="49" charset="-122"/>
                  <a:ea typeface="黑体" panose="02010609060101010101" pitchFamily="49" charset="-122"/>
                </a:rPr>
                <a:t>/</a:t>
              </a:r>
              <a:r>
                <a:rPr lang="zh-CN" altLang="en-US" sz="1400" dirty="0" smtClean="0">
                  <a:latin typeface="黑体" panose="02010609060101010101" pitchFamily="49" charset="-122"/>
                  <a:ea typeface="黑体" panose="02010609060101010101" pitchFamily="49" charset="-122"/>
                </a:rPr>
                <a:t>时。</a:t>
              </a:r>
              <a:endParaRPr lang="zh-CN" altLang="en-US" sz="1400" dirty="0">
                <a:latin typeface="黑体" panose="02010609060101010101" pitchFamily="49" charset="-122"/>
                <a:ea typeface="黑体" panose="02010609060101010101" pitchFamily="49" charset="-122"/>
              </a:endParaRPr>
            </a:p>
          </p:txBody>
        </p:sp>
        <p:sp>
          <p:nvSpPr>
            <p:cNvPr id="19" name="圆角矩形标注 18"/>
            <p:cNvSpPr/>
            <p:nvPr/>
          </p:nvSpPr>
          <p:spPr>
            <a:xfrm>
              <a:off x="7391832" y="2994601"/>
              <a:ext cx="2318385" cy="749935"/>
            </a:xfrm>
            <a:prstGeom prst="wedgeRoundRectCallout">
              <a:avLst>
                <a:gd name="adj1" fmla="val -97670"/>
                <a:gd name="adj2" fmla="val 1565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anose="02010609060101010101" pitchFamily="49" charset="-122"/>
                  <a:ea typeface="黑体" panose="02010609060101010101" pitchFamily="49" charset="-122"/>
                </a:rPr>
                <a:t>朱仙庄煤矿</a:t>
              </a:r>
              <a:r>
                <a:rPr lang="en-US" altLang="zh-CN" sz="1400" dirty="0" smtClean="0">
                  <a:latin typeface="黑体" panose="02010609060101010101" pitchFamily="49" charset="-122"/>
                  <a:ea typeface="黑体" panose="02010609060101010101" pitchFamily="49" charset="-122"/>
                </a:rPr>
                <a:t>2015</a:t>
              </a:r>
              <a:r>
                <a:rPr lang="zh-CN" altLang="en-US" sz="1400" dirty="0" smtClean="0">
                  <a:latin typeface="黑体" panose="02010609060101010101" pitchFamily="49" charset="-122"/>
                  <a:ea typeface="黑体" panose="02010609060101010101" pitchFamily="49" charset="-122"/>
                </a:rPr>
                <a:t>年</a:t>
              </a:r>
              <a:r>
                <a:rPr lang="en-US" altLang="zh-CN" sz="1400" dirty="0" smtClean="0">
                  <a:latin typeface="黑体" panose="02010609060101010101" pitchFamily="49" charset="-122"/>
                  <a:ea typeface="黑体" panose="02010609060101010101" pitchFamily="49" charset="-122"/>
                </a:rPr>
                <a:t>1·30</a:t>
              </a:r>
              <a:r>
                <a:rPr lang="zh-CN" altLang="en-US" sz="1400" dirty="0" smtClean="0">
                  <a:latin typeface="黑体" panose="02010609060101010101" pitchFamily="49" charset="-122"/>
                  <a:ea typeface="黑体" panose="02010609060101010101" pitchFamily="49" charset="-122"/>
                </a:rPr>
                <a:t>透水事故，死亡</a:t>
              </a:r>
              <a:r>
                <a:rPr lang="en-US" altLang="zh-CN" sz="1400" dirty="0" smtClean="0">
                  <a:latin typeface="黑体" panose="02010609060101010101" pitchFamily="49" charset="-122"/>
                  <a:ea typeface="黑体" panose="02010609060101010101" pitchFamily="49" charset="-122"/>
                </a:rPr>
                <a:t>7</a:t>
              </a:r>
              <a:r>
                <a:rPr lang="zh-CN" altLang="en-US" sz="1400" dirty="0" smtClean="0">
                  <a:latin typeface="黑体" panose="02010609060101010101" pitchFamily="49" charset="-122"/>
                  <a:ea typeface="黑体" panose="02010609060101010101" pitchFamily="49" charset="-122"/>
                </a:rPr>
                <a:t>人。</a:t>
              </a:r>
              <a:endParaRPr lang="zh-CN" altLang="en-US" sz="1400" dirty="0">
                <a:latin typeface="黑体" panose="02010609060101010101" pitchFamily="49" charset="-122"/>
                <a:ea typeface="黑体" panose="02010609060101010101" pitchFamily="49" charset="-122"/>
              </a:endParaRPr>
            </a:p>
          </p:txBody>
        </p:sp>
      </p:grpSp>
      <p:sp>
        <p:nvSpPr>
          <p:cNvPr id="20" name="文本框 5"/>
          <p:cNvSpPr txBox="1">
            <a:spLocks noChangeArrowheads="1"/>
          </p:cNvSpPr>
          <p:nvPr/>
        </p:nvSpPr>
        <p:spPr bwMode="auto">
          <a:xfrm>
            <a:off x="285314" y="4494409"/>
            <a:ext cx="92561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smtClean="0">
                <a:solidFill>
                  <a:srgbClr val="1608CE"/>
                </a:solidFill>
                <a:latin typeface="黑体" panose="02010609060101010101" pitchFamily="49" charset="-122"/>
                <a:ea typeface="黑体" panose="02010609060101010101" pitchFamily="49" charset="-122"/>
                <a:sym typeface="黑体" panose="02010609060101010101" pitchFamily="49" charset="-122"/>
              </a:rPr>
              <a:t>    以上列举了煤矿主要水害和一些警示案例，</a:t>
            </a:r>
            <a:r>
              <a:rPr lang="zh-CN" altLang="en-US" sz="1600" dirty="0" smtClean="0">
                <a:solidFill>
                  <a:schemeClr val="bg2"/>
                </a:solidFill>
                <a:latin typeface="黑体" panose="02010609060101010101" pitchFamily="49" charset="-122"/>
                <a:ea typeface="黑体" panose="02010609060101010101" pitchFamily="49" charset="-122"/>
                <a:sym typeface="黑体" panose="02010609060101010101" pitchFamily="49" charset="-122"/>
              </a:rPr>
              <a:t>随着我国煤矿防治水技术的不断进步，总体来看水害事故及</a:t>
            </a:r>
            <a:r>
              <a:rPr lang="zh-CN" altLang="en-US" sz="1600" dirty="0">
                <a:solidFill>
                  <a:schemeClr val="bg2"/>
                </a:solidFill>
                <a:latin typeface="黑体" panose="02010609060101010101" pitchFamily="49" charset="-122"/>
                <a:ea typeface="黑体" panose="02010609060101010101" pitchFamily="49" charset="-122"/>
                <a:sym typeface="黑体" panose="02010609060101010101" pitchFamily="49" charset="-122"/>
              </a:rPr>
              <a:t>死亡人</a:t>
            </a:r>
            <a:r>
              <a:rPr lang="zh-CN" altLang="en-US" sz="1600" dirty="0" smtClean="0">
                <a:solidFill>
                  <a:schemeClr val="bg2"/>
                </a:solidFill>
                <a:latin typeface="黑体" panose="02010609060101010101" pitchFamily="49" charset="-122"/>
                <a:ea typeface="黑体" panose="02010609060101010101" pitchFamily="49" charset="-122"/>
                <a:sym typeface="黑体" panose="02010609060101010101" pitchFamily="49" charset="-122"/>
              </a:rPr>
              <a:t>数呈</a:t>
            </a:r>
            <a:r>
              <a:rPr lang="zh-CN" altLang="en-US" sz="1600" dirty="0">
                <a:solidFill>
                  <a:schemeClr val="bg2"/>
                </a:solidFill>
                <a:latin typeface="黑体" panose="02010609060101010101" pitchFamily="49" charset="-122"/>
                <a:ea typeface="黑体" panose="02010609060101010101" pitchFamily="49" charset="-122"/>
                <a:sym typeface="黑体" panose="02010609060101010101" pitchFamily="49" charset="-122"/>
              </a:rPr>
              <a:t>下降趋势，但较大以上水害事故时有发生，形势依然严</a:t>
            </a:r>
            <a:r>
              <a:rPr lang="zh-CN" altLang="en-US" sz="1600" dirty="0" smtClean="0">
                <a:solidFill>
                  <a:schemeClr val="bg2"/>
                </a:solidFill>
                <a:latin typeface="黑体" panose="02010609060101010101" pitchFamily="49" charset="-122"/>
                <a:ea typeface="黑体" panose="02010609060101010101" pitchFamily="49" charset="-122"/>
                <a:sym typeface="黑体" panose="02010609060101010101" pitchFamily="49" charset="-122"/>
              </a:rPr>
              <a:t>峻。究其原因多为隐蔽水文地质致灾因素不清所致。</a:t>
            </a:r>
            <a:endParaRPr lang="zh-CN" altLang="en-US" sz="1600" dirty="0">
              <a:solidFill>
                <a:schemeClr val="bg2"/>
              </a:solidFill>
              <a:latin typeface="黑体" panose="02010609060101010101" pitchFamily="49" charset="-122"/>
              <a:ea typeface="黑体" panose="02010609060101010101" pitchFamily="49" charset="-122"/>
              <a:sym typeface="黑体" panose="02010609060101010101" pitchFamily="49"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3"/>
          <p:cNvGrpSpPr/>
          <p:nvPr/>
        </p:nvGrpSpPr>
        <p:grpSpPr>
          <a:xfrm>
            <a:off x="485" y="1595895"/>
            <a:ext cx="9720730" cy="1814432"/>
            <a:chOff x="170694" y="177982"/>
            <a:chExt cx="3936003" cy="781165"/>
          </a:xfrm>
        </p:grpSpPr>
        <p:sp>
          <p:nvSpPr>
            <p:cNvPr id="14" name="等腰三角形 13"/>
            <p:cNvSpPr/>
            <p:nvPr/>
          </p:nvSpPr>
          <p:spPr>
            <a:xfrm>
              <a:off x="1233863" y="177982"/>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5" name="等腰三角形 14"/>
            <p:cNvSpPr/>
            <p:nvPr/>
          </p:nvSpPr>
          <p:spPr>
            <a:xfrm flipV="1">
              <a:off x="200258" y="602633"/>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6" name="矩形 15"/>
            <p:cNvSpPr/>
            <p:nvPr/>
          </p:nvSpPr>
          <p:spPr>
            <a:xfrm>
              <a:off x="170694" y="261768"/>
              <a:ext cx="3936003" cy="611981"/>
            </a:xfrm>
            <a:prstGeom prst="rect">
              <a:avLst/>
            </a:prstGeom>
            <a:solidFill>
              <a:srgbClr val="1AB5E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7" name="平行四边形 16"/>
            <p:cNvSpPr/>
            <p:nvPr/>
          </p:nvSpPr>
          <p:spPr>
            <a:xfrm>
              <a:off x="376965" y="178257"/>
              <a:ext cx="1036076" cy="779005"/>
            </a:xfrm>
            <a:prstGeom prst="parallelogram">
              <a:avLst>
                <a:gd name="adj" fmla="val 48207"/>
              </a:avLst>
            </a:prstGeom>
            <a:solidFill>
              <a:srgbClr val="FF8A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8" name="文本框 6"/>
            <p:cNvSpPr txBox="1"/>
            <p:nvPr/>
          </p:nvSpPr>
          <p:spPr>
            <a:xfrm>
              <a:off x="650907" y="284178"/>
              <a:ext cx="569115" cy="559763"/>
            </a:xfrm>
            <a:prstGeom prst="rect">
              <a:avLst/>
            </a:prstGeom>
            <a:noFill/>
          </p:spPr>
          <p:txBody>
            <a:bodyPr wrap="square" lIns="68567" tIns="34283" rIns="68567" bIns="34283" rtlCol="0">
              <a:spAutoFit/>
            </a:bodyPr>
            <a:lstStyle/>
            <a:p>
              <a:pPr defTabSz="685800" fontAlgn="auto">
                <a:spcBef>
                  <a:spcPts val="0"/>
                </a:spcBef>
                <a:spcAft>
                  <a:spcPts val="0"/>
                </a:spcAft>
                <a:defRPr/>
              </a:pPr>
              <a:endParaRPr lang="zh-CN" altLang="en-US" sz="8000" dirty="0">
                <a:solidFill>
                  <a:prstClr val="white">
                    <a:lumMod val="95000"/>
                  </a:prstClr>
                </a:solidFill>
                <a:cs typeface="Arial" panose="020B0604020202020204" pitchFamily="34" charset="0"/>
                <a:sym typeface="+mn-lt"/>
              </a:endParaRPr>
            </a:p>
          </p:txBody>
        </p:sp>
      </p:grpSp>
      <p:sp>
        <p:nvSpPr>
          <p:cNvPr id="3" name="文本框 2"/>
          <p:cNvSpPr txBox="1"/>
          <p:nvPr>
            <p:custDataLst>
              <p:tags r:id="rId1"/>
            </p:custDataLst>
          </p:nvPr>
        </p:nvSpPr>
        <p:spPr>
          <a:xfrm>
            <a:off x="1332298" y="2045153"/>
            <a:ext cx="866273" cy="912808"/>
          </a:xfrm>
          <a:prstGeom prst="rect">
            <a:avLst/>
          </a:prstGeom>
          <a:noFill/>
        </p:spPr>
        <p:txBody>
          <a:bodyPr wrap="square" rtlCol="0">
            <a:normAutofit fontScale="90000" lnSpcReduction="10000"/>
          </a:bodyPr>
          <a:lstStyle/>
          <a:p>
            <a:pPr>
              <a:lnSpc>
                <a:spcPct val="120000"/>
              </a:lnSpc>
            </a:pPr>
            <a:r>
              <a:rPr lang="en-US" altLang="zh-CN" sz="5025" b="1" dirty="0">
                <a:latin typeface="Arial" panose="020B0604020202020204" pitchFamily="34" charset="0"/>
                <a:ea typeface="微软雅黑" panose="020B0503020204020204" pitchFamily="34" charset="-122"/>
                <a:cs typeface="Arial" panose="020B0604020202020204" pitchFamily="34" charset="0"/>
              </a:rPr>
              <a:t>03</a:t>
            </a:r>
            <a:endParaRPr lang="zh-CN" altLang="en-US" sz="5025" b="1" dirty="0">
              <a:latin typeface="Arial" panose="020B0604020202020204" pitchFamily="34" charset="0"/>
              <a:ea typeface="微软雅黑" panose="020B0503020204020204" pitchFamily="34" charset="-122"/>
              <a:cs typeface="Arial" panose="020B0604020202020204" pitchFamily="34" charset="0"/>
            </a:endParaRPr>
          </a:p>
        </p:txBody>
      </p:sp>
      <p:sp>
        <p:nvSpPr>
          <p:cNvPr id="2" name="TextBox 48"/>
          <p:cNvSpPr txBox="1"/>
          <p:nvPr/>
        </p:nvSpPr>
        <p:spPr>
          <a:xfrm>
            <a:off x="3636789" y="2211521"/>
            <a:ext cx="6840760" cy="682625"/>
          </a:xfrm>
          <a:prstGeom prst="rect">
            <a:avLst/>
          </a:prstGeom>
          <a:noFill/>
        </p:spPr>
        <p:txBody>
          <a:bodyPr wrap="square" lIns="68571" tIns="34284" rIns="68571" bIns="34284" rtlCol="0">
            <a:spAutoFit/>
          </a:bodyPr>
          <a:lstStyle/>
          <a:p>
            <a:pPr defTabSz="685800" fontAlgn="auto">
              <a:spcBef>
                <a:spcPts val="0"/>
              </a:spcBef>
              <a:spcAft>
                <a:spcPts val="0"/>
              </a:spcAft>
            </a:pPr>
            <a:r>
              <a:rPr lang="zh-CN" altLang="en-US" sz="4000" dirty="0" smtClean="0">
                <a:solidFill>
                  <a:prstClr val="white"/>
                </a:solidFill>
                <a:latin typeface="黑体" panose="02010609060101010101" pitchFamily="49" charset="-122"/>
                <a:ea typeface="黑体" panose="02010609060101010101" pitchFamily="49" charset="-122"/>
                <a:cs typeface="+mn-ea"/>
                <a:sym typeface="+mn-ea"/>
              </a:rPr>
              <a:t>相关政策要求</a:t>
            </a:r>
            <a:endParaRPr lang="zh-CN" altLang="en-US" sz="4000" dirty="0">
              <a:solidFill>
                <a:prstClr val="white"/>
              </a:solidFill>
              <a:latin typeface="黑体" panose="02010609060101010101" pitchFamily="49" charset="-122"/>
              <a:ea typeface="黑体" panose="02010609060101010101" pitchFamily="49"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01"/>
          <p:cNvSpPr txBox="1"/>
          <p:nvPr/>
        </p:nvSpPr>
        <p:spPr>
          <a:xfrm>
            <a:off x="756285" y="83185"/>
            <a:ext cx="8315325" cy="624205"/>
          </a:xfrm>
          <a:prstGeom prst="rect">
            <a:avLst/>
          </a:prstGeom>
          <a:noFill/>
        </p:spPr>
        <p:txBody>
          <a:bodyPr wrap="square" lIns="96770" tIns="48385" rIns="96770" bIns="48385" rtlCol="0">
            <a:noAutofit/>
          </a:bodyPr>
          <a:lstStyle/>
          <a:p>
            <a:pPr algn="ctr" defTabSz="959485">
              <a:defRPr/>
            </a:pPr>
            <a:r>
              <a:rPr lang="en-US" altLang="zh-CN" sz="2800" dirty="0">
                <a:solidFill>
                  <a:srgbClr val="1608CE"/>
                </a:solidFill>
                <a:latin typeface="黑体" panose="02010609060101010101" pitchFamily="49" charset="-122"/>
                <a:ea typeface="黑体" panose="02010609060101010101" pitchFamily="49" charset="-122"/>
                <a:sym typeface="Arial" panose="020B0604020202020204" pitchFamily="34" charset="0"/>
              </a:rPr>
              <a:t>3  </a:t>
            </a:r>
            <a:r>
              <a:rPr lang="zh-CN" altLang="en-US" sz="2800" dirty="0">
                <a:solidFill>
                  <a:srgbClr val="1608CE"/>
                </a:solidFill>
                <a:latin typeface="黑体" panose="02010609060101010101" pitchFamily="49" charset="-122"/>
                <a:ea typeface="黑体" panose="02010609060101010101" pitchFamily="49" charset="-122"/>
                <a:sym typeface="+mn-ea"/>
              </a:rPr>
              <a:t>相关政策要求</a:t>
            </a:r>
          </a:p>
        </p:txBody>
      </p:sp>
      <p:sp>
        <p:nvSpPr>
          <p:cNvPr id="18" name="文本框 17"/>
          <p:cNvSpPr txBox="1"/>
          <p:nvPr/>
        </p:nvSpPr>
        <p:spPr>
          <a:xfrm>
            <a:off x="3317683" y="2844353"/>
            <a:ext cx="5719706" cy="1938992"/>
          </a:xfrm>
          <a:prstGeom prst="rect">
            <a:avLst/>
          </a:prstGeom>
          <a:noFill/>
        </p:spPr>
        <p:txBody>
          <a:bodyPr wrap="square" rtlCol="0" anchor="t">
            <a:spAutoFit/>
          </a:bodyPr>
          <a:lstStyle/>
          <a:p>
            <a:pPr>
              <a:lnSpc>
                <a:spcPct val="150000"/>
              </a:lnSpc>
            </a:pPr>
            <a:r>
              <a:rPr lang="en-US" sz="1600" dirty="0">
                <a:latin typeface="黑体" panose="02010609060101010101" pitchFamily="49" charset="-122"/>
                <a:ea typeface="黑体" panose="02010609060101010101" pitchFamily="49" charset="-122"/>
              </a:rPr>
              <a:t>  </a:t>
            </a:r>
            <a:r>
              <a:rPr lang="zh-CN" sz="1600" dirty="0">
                <a:solidFill>
                  <a:srgbClr val="0070C0"/>
                </a:solidFill>
                <a:latin typeface="黑体" panose="02010609060101010101" pitchFamily="49" charset="-122"/>
                <a:ea typeface="黑体" panose="02010609060101010101" pitchFamily="49" charset="-122"/>
              </a:rPr>
              <a:t>对于煤矿防治水</a:t>
            </a:r>
            <a:r>
              <a:rPr lang="zh-CN" sz="1600" dirty="0" smtClean="0">
                <a:solidFill>
                  <a:srgbClr val="0070C0"/>
                </a:solidFill>
                <a:latin typeface="黑体" panose="02010609060101010101" pitchFamily="49" charset="-122"/>
                <a:ea typeface="黑体" panose="02010609060101010101" pitchFamily="49" charset="-122"/>
              </a:rPr>
              <a:t>来</a:t>
            </a:r>
            <a:r>
              <a:rPr lang="zh-CN" altLang="en-US" sz="1600" dirty="0" smtClean="0">
                <a:solidFill>
                  <a:srgbClr val="0070C0"/>
                </a:solidFill>
                <a:latin typeface="黑体" panose="02010609060101010101" pitchFamily="49" charset="-122"/>
                <a:ea typeface="黑体" panose="02010609060101010101" pitchFamily="49" charset="-122"/>
              </a:rPr>
              <a:t>讲</a:t>
            </a:r>
            <a:r>
              <a:rPr lang="zh-CN" sz="1600" dirty="0" smtClean="0">
                <a:solidFill>
                  <a:srgbClr val="0070C0"/>
                </a:solidFill>
                <a:latin typeface="黑体" panose="02010609060101010101" pitchFamily="49" charset="-122"/>
                <a:ea typeface="黑体" panose="02010609060101010101" pitchFamily="49" charset="-122"/>
              </a:rPr>
              <a:t>，</a:t>
            </a:r>
            <a:r>
              <a:rPr lang="zh-CN" altLang="en-US" sz="1600" dirty="0" smtClean="0">
                <a:solidFill>
                  <a:srgbClr val="0070C0"/>
                </a:solidFill>
                <a:latin typeface="黑体" panose="02010609060101010101" pitchFamily="49" charset="-122"/>
                <a:ea typeface="黑体" panose="02010609060101010101" pitchFamily="49" charset="-122"/>
              </a:rPr>
              <a:t>需重点查明以下隐蔽致灾因素</a:t>
            </a:r>
            <a:r>
              <a:rPr lang="zh-CN" sz="1600" dirty="0" smtClean="0">
                <a:solidFill>
                  <a:srgbClr val="0070C0"/>
                </a:solidFill>
                <a:latin typeface="黑体" panose="02010609060101010101" pitchFamily="49" charset="-122"/>
                <a:ea typeface="黑体" panose="02010609060101010101" pitchFamily="49" charset="-122"/>
              </a:rPr>
              <a:t>：</a:t>
            </a:r>
            <a:endParaRPr lang="zh-CN" sz="1600" dirty="0">
              <a:solidFill>
                <a:srgbClr val="0070C0"/>
              </a:solidFill>
              <a:latin typeface="黑体" panose="02010609060101010101" pitchFamily="49" charset="-122"/>
              <a:ea typeface="黑体" panose="02010609060101010101" pitchFamily="49" charset="-122"/>
            </a:endParaRPr>
          </a:p>
          <a:p>
            <a:pPr>
              <a:lnSpc>
                <a:spcPct val="150000"/>
              </a:lnSpc>
            </a:pPr>
            <a:r>
              <a:rPr lang="zh-CN" sz="1600" dirty="0">
                <a:solidFill>
                  <a:srgbClr val="0070C0"/>
                </a:solidFill>
                <a:latin typeface="黑体" panose="02010609060101010101" pitchFamily="49" charset="-122"/>
                <a:ea typeface="黑体" panose="02010609060101010101" pitchFamily="49" charset="-122"/>
                <a:sym typeface="+mn-ea"/>
              </a:rPr>
              <a:t>  </a:t>
            </a:r>
            <a:r>
              <a:rPr lang="zh-CN" sz="1600" dirty="0">
                <a:solidFill>
                  <a:srgbClr val="C00000"/>
                </a:solidFill>
                <a:latin typeface="黑体" panose="02010609060101010101" pitchFamily="49" charset="-122"/>
                <a:ea typeface="黑体" panose="02010609060101010101" pitchFamily="49" charset="-122"/>
                <a:sym typeface="+mn-ea"/>
              </a:rPr>
              <a:t>一是充水水源：</a:t>
            </a:r>
            <a:r>
              <a:rPr sz="1600" dirty="0" smtClean="0">
                <a:solidFill>
                  <a:srgbClr val="C00000"/>
                </a:solidFill>
                <a:latin typeface="黑体" panose="02010609060101010101" pitchFamily="49" charset="-122"/>
                <a:ea typeface="黑体" panose="02010609060101010101" pitchFamily="49" charset="-122"/>
                <a:sym typeface="+mn-ea"/>
              </a:rPr>
              <a:t>采空</a:t>
            </a:r>
            <a:r>
              <a:rPr lang="zh-CN" altLang="en-US" sz="1600" dirty="0" smtClean="0">
                <a:solidFill>
                  <a:srgbClr val="C00000"/>
                </a:solidFill>
                <a:latin typeface="黑体" panose="02010609060101010101" pitchFamily="49" charset="-122"/>
                <a:ea typeface="黑体" panose="02010609060101010101" pitchFamily="49" charset="-122"/>
                <a:sym typeface="+mn-ea"/>
              </a:rPr>
              <a:t>区积水</a:t>
            </a:r>
            <a:r>
              <a:rPr sz="1600" dirty="0" smtClean="0">
                <a:solidFill>
                  <a:srgbClr val="C00000"/>
                </a:solidFill>
                <a:latin typeface="黑体" panose="02010609060101010101" pitchFamily="49" charset="-122"/>
                <a:ea typeface="黑体" panose="02010609060101010101" pitchFamily="49" charset="-122"/>
                <a:sym typeface="+mn-ea"/>
              </a:rPr>
              <a:t>、</a:t>
            </a:r>
            <a:r>
              <a:rPr sz="1600" dirty="0">
                <a:solidFill>
                  <a:srgbClr val="C00000"/>
                </a:solidFill>
                <a:latin typeface="黑体" panose="02010609060101010101" pitchFamily="49" charset="-122"/>
                <a:ea typeface="黑体" panose="02010609060101010101" pitchFamily="49" charset="-122"/>
                <a:sym typeface="+mn-ea"/>
              </a:rPr>
              <a:t>废弃老窑（井筒</a:t>
            </a:r>
            <a:r>
              <a:rPr sz="1600" dirty="0" smtClean="0">
                <a:solidFill>
                  <a:srgbClr val="C00000"/>
                </a:solidFill>
                <a:latin typeface="黑体" panose="02010609060101010101" pitchFamily="49" charset="-122"/>
                <a:ea typeface="黑体" panose="02010609060101010101" pitchFamily="49" charset="-122"/>
                <a:sym typeface="+mn-ea"/>
              </a:rPr>
              <a:t>）</a:t>
            </a:r>
            <a:r>
              <a:rPr lang="zh-CN" altLang="en-US" sz="1600" dirty="0" smtClean="0">
                <a:solidFill>
                  <a:srgbClr val="C00000"/>
                </a:solidFill>
                <a:latin typeface="黑体" panose="02010609060101010101" pitchFamily="49" charset="-122"/>
                <a:ea typeface="黑体" panose="02010609060101010101" pitchFamily="49" charset="-122"/>
                <a:sym typeface="+mn-ea"/>
              </a:rPr>
              <a:t>积水、其他</a:t>
            </a:r>
            <a:r>
              <a:rPr sz="1600" dirty="0" smtClean="0">
                <a:solidFill>
                  <a:srgbClr val="C00000"/>
                </a:solidFill>
                <a:latin typeface="黑体" panose="02010609060101010101" pitchFamily="49" charset="-122"/>
                <a:ea typeface="黑体" panose="02010609060101010101" pitchFamily="49" charset="-122"/>
                <a:sym typeface="+mn-ea"/>
              </a:rPr>
              <a:t>含水体</a:t>
            </a:r>
            <a:endParaRPr sz="1600" dirty="0">
              <a:solidFill>
                <a:srgbClr val="C00000"/>
              </a:solidFill>
              <a:latin typeface="黑体" panose="02010609060101010101" pitchFamily="49" charset="-122"/>
              <a:ea typeface="黑体" panose="02010609060101010101" pitchFamily="49" charset="-122"/>
              <a:sym typeface="+mn-ea"/>
            </a:endParaRPr>
          </a:p>
          <a:p>
            <a:pPr>
              <a:lnSpc>
                <a:spcPct val="150000"/>
              </a:lnSpc>
            </a:pPr>
            <a:r>
              <a:rPr lang="zh-CN" sz="1600" dirty="0">
                <a:solidFill>
                  <a:srgbClr val="C00000"/>
                </a:solidFill>
                <a:latin typeface="黑体" panose="02010609060101010101" pitchFamily="49" charset="-122"/>
                <a:ea typeface="黑体" panose="02010609060101010101" pitchFamily="49" charset="-122"/>
                <a:sym typeface="+mn-ea"/>
              </a:rPr>
              <a:t>  二是充水通道：</a:t>
            </a:r>
            <a:r>
              <a:rPr sz="1600" dirty="0">
                <a:solidFill>
                  <a:srgbClr val="C00000"/>
                </a:solidFill>
                <a:latin typeface="黑体" panose="02010609060101010101" pitchFamily="49" charset="-122"/>
                <a:ea typeface="黑体" panose="02010609060101010101" pitchFamily="49" charset="-122"/>
                <a:sym typeface="+mn-ea"/>
              </a:rPr>
              <a:t>封闭不良钻孔，断层、裂隙、褶曲，陷落柱，导水裂缝带，古河床冲刷带、天窗等</a:t>
            </a:r>
            <a:endParaRPr lang="zh-CN" sz="1600" dirty="0">
              <a:solidFill>
                <a:srgbClr val="C00000"/>
              </a:solidFill>
              <a:latin typeface="黑体" panose="02010609060101010101" pitchFamily="49" charset="-122"/>
              <a:ea typeface="黑体" panose="02010609060101010101" pitchFamily="49" charset="-122"/>
              <a:sym typeface="+mn-ea"/>
            </a:endParaRPr>
          </a:p>
        </p:txBody>
      </p:sp>
      <p:sp>
        <p:nvSpPr>
          <p:cNvPr id="3" name="矩形 2"/>
          <p:cNvSpPr/>
          <p:nvPr/>
        </p:nvSpPr>
        <p:spPr>
          <a:xfrm>
            <a:off x="3317683" y="1116161"/>
            <a:ext cx="5805425" cy="1569660"/>
          </a:xfrm>
          <a:prstGeom prst="rect">
            <a:avLst/>
          </a:prstGeom>
        </p:spPr>
        <p:txBody>
          <a:bodyPr wrap="square">
            <a:spAutoFit/>
          </a:bodyPr>
          <a:lstStyle/>
          <a:p>
            <a:pPr>
              <a:lnSpc>
                <a:spcPct val="150000"/>
              </a:lnSpc>
            </a:pPr>
            <a:r>
              <a:rPr lang="zh-CN" altLang="en-US" sz="1600" dirty="0" smtClean="0">
                <a:solidFill>
                  <a:srgbClr val="0070C0"/>
                </a:solidFill>
                <a:latin typeface="黑体" panose="02010609060101010101" pitchFamily="49" charset="-122"/>
                <a:ea typeface="黑体" panose="02010609060101010101" pitchFamily="49" charset="-122"/>
              </a:rPr>
              <a:t>    </a:t>
            </a:r>
            <a:r>
              <a:rPr lang="en-US" altLang="zh-CN" sz="1600" dirty="0" smtClean="0">
                <a:solidFill>
                  <a:srgbClr val="0070C0"/>
                </a:solidFill>
                <a:latin typeface="黑体" panose="02010609060101010101" pitchFamily="49" charset="-122"/>
                <a:ea typeface="黑体" panose="02010609060101010101" pitchFamily="49" charset="-122"/>
              </a:rPr>
              <a:t>《</a:t>
            </a:r>
            <a:r>
              <a:rPr lang="zh-CN" altLang="en-US" sz="1600" dirty="0" smtClean="0">
                <a:solidFill>
                  <a:srgbClr val="0070C0"/>
                </a:solidFill>
                <a:latin typeface="黑体" panose="02010609060101010101" pitchFamily="49" charset="-122"/>
                <a:ea typeface="黑体" panose="02010609060101010101" pitchFamily="49" charset="-122"/>
              </a:rPr>
              <a:t>煤矿地质工作规定</a:t>
            </a:r>
            <a:r>
              <a:rPr lang="en-US" altLang="zh-CN" sz="1600" dirty="0" smtClean="0">
                <a:solidFill>
                  <a:srgbClr val="0070C0"/>
                </a:solidFill>
                <a:latin typeface="黑体" panose="02010609060101010101" pitchFamily="49" charset="-122"/>
                <a:ea typeface="黑体" panose="02010609060101010101" pitchFamily="49" charset="-122"/>
              </a:rPr>
              <a:t>》</a:t>
            </a:r>
            <a:r>
              <a:rPr lang="zh-CN" altLang="en-US" sz="1600" dirty="0" smtClean="0">
                <a:solidFill>
                  <a:srgbClr val="0070C0"/>
                </a:solidFill>
                <a:latin typeface="黑体" panose="02010609060101010101" pitchFamily="49" charset="-122"/>
                <a:ea typeface="黑体" panose="02010609060101010101" pitchFamily="49" charset="-122"/>
              </a:rPr>
              <a:t>开宗明义指出：</a:t>
            </a:r>
            <a:endParaRPr lang="en-US" altLang="zh-CN" sz="1600" dirty="0" smtClean="0">
              <a:solidFill>
                <a:srgbClr val="0070C0"/>
              </a:solidFill>
              <a:latin typeface="黑体" panose="02010609060101010101" pitchFamily="49" charset="-122"/>
              <a:ea typeface="黑体" panose="02010609060101010101" pitchFamily="49" charset="-122"/>
            </a:endParaRPr>
          </a:p>
          <a:p>
            <a:pPr>
              <a:lnSpc>
                <a:spcPct val="150000"/>
              </a:lnSpc>
            </a:pPr>
            <a:r>
              <a:rPr lang="en-US" altLang="zh-CN" sz="1600" dirty="0">
                <a:solidFill>
                  <a:srgbClr val="0070C0"/>
                </a:solidFill>
                <a:latin typeface="黑体" panose="02010609060101010101" pitchFamily="49" charset="-122"/>
                <a:ea typeface="黑体" panose="02010609060101010101" pitchFamily="49" charset="-122"/>
              </a:rPr>
              <a:t> </a:t>
            </a:r>
            <a:r>
              <a:rPr lang="en-US" altLang="zh-CN" sz="1600" dirty="0" smtClean="0">
                <a:solidFill>
                  <a:srgbClr val="0070C0"/>
                </a:solidFill>
                <a:latin typeface="黑体" panose="02010609060101010101" pitchFamily="49" charset="-122"/>
                <a:ea typeface="黑体" panose="02010609060101010101" pitchFamily="49" charset="-122"/>
              </a:rPr>
              <a:t>   </a:t>
            </a:r>
            <a:r>
              <a:rPr lang="zh-CN" altLang="en-US" sz="1600" dirty="0" smtClean="0">
                <a:solidFill>
                  <a:srgbClr val="0070C0"/>
                </a:solidFill>
                <a:latin typeface="黑体" panose="02010609060101010101" pitchFamily="49" charset="-122"/>
                <a:ea typeface="黑体" panose="02010609060101010101" pitchFamily="49" charset="-122"/>
              </a:rPr>
              <a:t>第</a:t>
            </a:r>
            <a:r>
              <a:rPr lang="zh-CN" altLang="en-US" sz="1600" dirty="0">
                <a:solidFill>
                  <a:srgbClr val="0070C0"/>
                </a:solidFill>
                <a:latin typeface="黑体" panose="02010609060101010101" pitchFamily="49" charset="-122"/>
                <a:ea typeface="黑体" panose="02010609060101010101" pitchFamily="49" charset="-122"/>
              </a:rPr>
              <a:t>一条 为了加强和规范煤矿地质工作，</a:t>
            </a:r>
            <a:r>
              <a:rPr lang="zh-CN" altLang="en-US" sz="1600" dirty="0">
                <a:solidFill>
                  <a:srgbClr val="C00000"/>
                </a:solidFill>
                <a:latin typeface="黑体" panose="02010609060101010101" pitchFamily="49" charset="-122"/>
                <a:ea typeface="黑体" panose="02010609060101010101" pitchFamily="49" charset="-122"/>
              </a:rPr>
              <a:t>查明隐蔽致灾地质因素，及时处理煤矿地质灾害，有效预防煤矿事故，</a:t>
            </a:r>
            <a:r>
              <a:rPr lang="zh-CN" altLang="en-US" sz="1600" dirty="0">
                <a:solidFill>
                  <a:srgbClr val="0070C0"/>
                </a:solidFill>
                <a:latin typeface="黑体" panose="02010609060101010101" pitchFamily="49" charset="-122"/>
                <a:ea typeface="黑体" panose="02010609060101010101" pitchFamily="49" charset="-122"/>
              </a:rPr>
              <a:t>制定本规定。</a:t>
            </a:r>
          </a:p>
        </p:txBody>
      </p:sp>
      <p:pic>
        <p:nvPicPr>
          <p:cNvPr id="13" name="Picture 4" descr="http://t15.baidu.com/it/u=3521134529,1034410851&amp;fm=224&amp;app=112&amp;f=JPEG?w=500&amp;h=500&amp;s=9920E010560432FC5E9AE0830300E0EB"/>
          <p:cNvPicPr>
            <a:picLocks noChangeAspect="1" noChangeArrowheads="1"/>
          </p:cNvPicPr>
          <p:nvPr/>
        </p:nvPicPr>
        <p:blipFill rotWithShape="1">
          <a:blip r:embed="rId3">
            <a:extLst>
              <a:ext uri="{28A0092B-C50C-407E-A947-70E740481C1C}">
                <a14:useLocalDpi xmlns:a14="http://schemas.microsoft.com/office/drawing/2010/main" val="0"/>
              </a:ext>
            </a:extLst>
          </a:blip>
          <a:srcRect l="13527" t="6035" r="14049" b="3436"/>
          <a:stretch>
            <a:fillRect/>
          </a:stretch>
        </p:blipFill>
        <p:spPr bwMode="auto">
          <a:xfrm>
            <a:off x="0" y="3225715"/>
            <a:ext cx="1681567" cy="21943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gimg2.baidu.com/image_search/src=http%3A%2F%2Fimg.alicdn.com%2Fbao%2Fuploaded%2Fi3%2F2211893810588%2FO1CN01XsGIbo1GDLbCQ1do8_%21%210-item_pic.jpg&amp;refer=http%3A%2F%2Fimg.alicdn.com&amp;app=2002&amp;size=f9999,10000&amp;q=a80&amp;n=0&amp;g=0n&amp;fmt=auto?sec=1659791702&amp;t=d74f3ed52721657d2c805de2c6344d8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37" t="11881" r="20377" b="8912"/>
          <a:stretch>
            <a:fillRect/>
          </a:stretch>
        </p:blipFill>
        <p:spPr bwMode="auto">
          <a:xfrm>
            <a:off x="1734966" y="3225715"/>
            <a:ext cx="1529318" cy="21109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gimg2.baidu.com/image_search/src=http%3A%2F%2Fimg3m0.ddimg.cn%2F43%2F3%2F24196930-1_u_1.jpg&amp;refer=http%3A%2F%2Fimg3m0.ddimg.cn&amp;app=2002&amp;size=f9999,10000&amp;q=a80&amp;n=0&amp;g=0n&amp;fmt=auto?sec=1659791772&amp;t=9af2abb8189c1a5d31807d90925c51d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94" t="2262" r="12705" b="3896"/>
          <a:stretch>
            <a:fillRect/>
          </a:stretch>
        </p:blipFill>
        <p:spPr bwMode="auto">
          <a:xfrm>
            <a:off x="817471" y="828284"/>
            <a:ext cx="1728192" cy="23407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01"/>
          <p:cNvSpPr txBox="1"/>
          <p:nvPr/>
        </p:nvSpPr>
        <p:spPr>
          <a:xfrm>
            <a:off x="756285" y="83185"/>
            <a:ext cx="8315325" cy="624205"/>
          </a:xfrm>
          <a:prstGeom prst="rect">
            <a:avLst/>
          </a:prstGeom>
          <a:noFill/>
        </p:spPr>
        <p:txBody>
          <a:bodyPr wrap="square" lIns="96770" tIns="48385" rIns="96770" bIns="48385" rtlCol="0">
            <a:noAutofit/>
          </a:bodyPr>
          <a:lstStyle/>
          <a:p>
            <a:pPr algn="ctr" defTabSz="959485">
              <a:defRPr/>
            </a:pPr>
            <a:r>
              <a:rPr lang="en-US" altLang="zh-CN" sz="2800" dirty="0">
                <a:solidFill>
                  <a:srgbClr val="1608CE"/>
                </a:solidFill>
                <a:latin typeface="黑体" panose="02010609060101010101" pitchFamily="49" charset="-122"/>
                <a:ea typeface="黑体" panose="02010609060101010101" pitchFamily="49" charset="-122"/>
                <a:sym typeface="Arial" panose="020B0604020202020204" pitchFamily="34" charset="0"/>
              </a:rPr>
              <a:t>3  </a:t>
            </a:r>
            <a:r>
              <a:rPr lang="zh-CN" altLang="en-US" sz="2800" dirty="0">
                <a:solidFill>
                  <a:srgbClr val="1608CE"/>
                </a:solidFill>
                <a:latin typeface="黑体" panose="02010609060101010101" pitchFamily="49" charset="-122"/>
                <a:ea typeface="黑体" panose="02010609060101010101" pitchFamily="49" charset="-122"/>
                <a:sym typeface="+mn-ea"/>
              </a:rPr>
              <a:t>相关政策要求</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
        <p:nvSpPr>
          <p:cNvPr id="2" name="文本框 1"/>
          <p:cNvSpPr txBox="1"/>
          <p:nvPr/>
        </p:nvSpPr>
        <p:spPr>
          <a:xfrm>
            <a:off x="252414" y="786170"/>
            <a:ext cx="9361040" cy="3785652"/>
          </a:xfrm>
          <a:prstGeom prst="rect">
            <a:avLst/>
          </a:prstGeom>
          <a:noFill/>
        </p:spPr>
        <p:txBody>
          <a:bodyPr wrap="square" rtlCol="0" anchor="t">
            <a:spAutoFit/>
          </a:bodyPr>
          <a:lstStyle/>
          <a:p>
            <a:pPr algn="l">
              <a:lnSpc>
                <a:spcPct val="150000"/>
              </a:lnSpc>
            </a:pPr>
            <a:r>
              <a:rPr lang="en-US" altLang="zh-CN" sz="1600" dirty="0" smtClean="0">
                <a:solidFill>
                  <a:srgbClr val="1608CE"/>
                </a:solidFill>
                <a:latin typeface="黑体" panose="02010609060101010101" pitchFamily="49" charset="-122"/>
                <a:ea typeface="黑体" panose="02010609060101010101" pitchFamily="49" charset="-122"/>
                <a:sym typeface="+mn-ea"/>
              </a:rPr>
              <a:t>    </a:t>
            </a:r>
            <a:r>
              <a:rPr lang="en-US" altLang="zh-CN" sz="1600" dirty="0" smtClean="0">
                <a:solidFill>
                  <a:srgbClr val="291AE6"/>
                </a:solidFill>
                <a:latin typeface="黑体" panose="02010609060101010101" pitchFamily="49" charset="-122"/>
                <a:ea typeface="黑体" panose="02010609060101010101" pitchFamily="49" charset="-122"/>
                <a:sym typeface="+mn-ea"/>
              </a:rPr>
              <a:t>2013</a:t>
            </a:r>
            <a:r>
              <a:rPr lang="zh-CN" altLang="en-US" sz="1600" dirty="0">
                <a:solidFill>
                  <a:srgbClr val="291AE6"/>
                </a:solidFill>
                <a:latin typeface="黑体" panose="02010609060101010101" pitchFamily="49" charset="-122"/>
                <a:ea typeface="黑体" panose="02010609060101010101" pitchFamily="49" charset="-122"/>
                <a:sym typeface="+mn-ea"/>
              </a:rPr>
              <a:t>年</a:t>
            </a:r>
            <a:r>
              <a:rPr lang="en-US" altLang="zh-CN" sz="1600" dirty="0">
                <a:solidFill>
                  <a:srgbClr val="291AE6"/>
                </a:solidFill>
                <a:latin typeface="黑体" panose="02010609060101010101" pitchFamily="49" charset="-122"/>
                <a:ea typeface="黑体" panose="02010609060101010101" pitchFamily="49" charset="-122"/>
                <a:sym typeface="+mn-ea"/>
              </a:rPr>
              <a:t>10</a:t>
            </a:r>
            <a:r>
              <a:rPr lang="zh-CN" altLang="en-US" sz="1600" dirty="0">
                <a:solidFill>
                  <a:srgbClr val="291AE6"/>
                </a:solidFill>
                <a:latin typeface="黑体" panose="02010609060101010101" pitchFamily="49" charset="-122"/>
                <a:ea typeface="黑体" panose="02010609060101010101" pitchFamily="49" charset="-122"/>
                <a:sym typeface="+mn-ea"/>
              </a:rPr>
              <a:t>月，国务院办公厅</a:t>
            </a:r>
            <a:r>
              <a:rPr lang="zh-CN" altLang="en-US" sz="1600" dirty="0">
                <a:solidFill>
                  <a:srgbClr val="002060"/>
                </a:solidFill>
                <a:latin typeface="黑体" panose="02010609060101010101" pitchFamily="49" charset="-122"/>
                <a:ea typeface="黑体" panose="02010609060101010101" pitchFamily="49" charset="-122"/>
                <a:sym typeface="+mn-ea"/>
              </a:rPr>
              <a:t>发布</a:t>
            </a:r>
            <a:r>
              <a:rPr lang="zh-CN" altLang="en-US" sz="1600" dirty="0">
                <a:solidFill>
                  <a:srgbClr val="291AE6"/>
                </a:solidFill>
                <a:latin typeface="黑体" panose="02010609060101010101" pitchFamily="49" charset="-122"/>
                <a:ea typeface="黑体" panose="02010609060101010101" pitchFamily="49" charset="-122"/>
                <a:sym typeface="+mn-ea"/>
              </a:rPr>
              <a:t>“关于进一步加强煤矿安全生产工作的意见”</a:t>
            </a:r>
            <a:r>
              <a:rPr lang="en-US" altLang="zh-CN" sz="1600" dirty="0" smtClean="0">
                <a:solidFill>
                  <a:srgbClr val="291AE6"/>
                </a:solidFill>
                <a:latin typeface="黑体" panose="02010609060101010101" pitchFamily="49" charset="-122"/>
                <a:ea typeface="黑体" panose="02010609060101010101" pitchFamily="49" charset="-122"/>
                <a:sym typeface="+mn-ea"/>
              </a:rPr>
              <a:t>(</a:t>
            </a:r>
            <a:r>
              <a:rPr lang="zh-CN" altLang="en-US" sz="1600" dirty="0">
                <a:solidFill>
                  <a:srgbClr val="291AE6"/>
                </a:solidFill>
                <a:latin typeface="黑体" panose="02010609060101010101" pitchFamily="49" charset="-122"/>
                <a:ea typeface="黑体" panose="02010609060101010101" pitchFamily="49" charset="-122"/>
                <a:sym typeface="+mn-ea"/>
              </a:rPr>
              <a:t>国办发</a:t>
            </a:r>
            <a:r>
              <a:rPr lang="en-US" altLang="zh-CN" sz="1600" dirty="0">
                <a:solidFill>
                  <a:srgbClr val="291AE6"/>
                </a:solidFill>
                <a:latin typeface="黑体" panose="02010609060101010101" pitchFamily="49" charset="-122"/>
                <a:ea typeface="黑体" panose="02010609060101010101" pitchFamily="49" charset="-122"/>
                <a:sym typeface="+mn-ea"/>
              </a:rPr>
              <a:t>〔2013〕99</a:t>
            </a:r>
            <a:r>
              <a:rPr lang="zh-CN" altLang="en-US" sz="1600" dirty="0">
                <a:solidFill>
                  <a:srgbClr val="291AE6"/>
                </a:solidFill>
                <a:latin typeface="黑体" panose="02010609060101010101" pitchFamily="49" charset="-122"/>
                <a:ea typeface="黑体" panose="02010609060101010101" pitchFamily="49" charset="-122"/>
                <a:sym typeface="+mn-ea"/>
              </a:rPr>
              <a:t>号</a:t>
            </a:r>
            <a:r>
              <a:rPr lang="en-US" altLang="zh-CN" sz="1600" dirty="0" smtClean="0">
                <a:solidFill>
                  <a:srgbClr val="291AE6"/>
                </a:solidFill>
                <a:latin typeface="黑体" panose="02010609060101010101" pitchFamily="49" charset="-122"/>
                <a:ea typeface="黑体" panose="02010609060101010101" pitchFamily="49" charset="-122"/>
                <a:sym typeface="+mn-ea"/>
              </a:rPr>
              <a:t>)</a:t>
            </a:r>
            <a:r>
              <a:rPr lang="zh-CN" altLang="en-US" sz="1600" dirty="0">
                <a:solidFill>
                  <a:srgbClr val="002060"/>
                </a:solidFill>
                <a:latin typeface="黑体" panose="02010609060101010101" pitchFamily="49" charset="-122"/>
                <a:ea typeface="黑体" panose="02010609060101010101" pitchFamily="49" charset="-122"/>
                <a:sym typeface="+mn-ea"/>
              </a:rPr>
              <a:t>，要求建立隐蔽致灾因素普查治理机制，全面普查煤矿隐蔽致灾因素，并强制查明隐蔽致灾因素</a:t>
            </a:r>
            <a:r>
              <a:rPr lang="zh-CN" altLang="en-US" sz="1600" dirty="0" smtClean="0">
                <a:solidFill>
                  <a:srgbClr val="002060"/>
                </a:solidFill>
                <a:latin typeface="黑体" panose="02010609060101010101" pitchFamily="49" charset="-122"/>
                <a:ea typeface="黑体" panose="02010609060101010101" pitchFamily="49" charset="-122"/>
                <a:sym typeface="+mn-ea"/>
              </a:rPr>
              <a:t>。</a:t>
            </a:r>
            <a:endParaRPr lang="en-US" altLang="zh-CN" sz="1600" dirty="0" smtClean="0">
              <a:solidFill>
                <a:srgbClr val="002060"/>
              </a:solidFill>
              <a:latin typeface="黑体" panose="02010609060101010101" pitchFamily="49" charset="-122"/>
              <a:ea typeface="黑体" panose="02010609060101010101" pitchFamily="49" charset="-122"/>
              <a:sym typeface="+mn-ea"/>
            </a:endParaRPr>
          </a:p>
          <a:p>
            <a:pPr algn="l">
              <a:lnSpc>
                <a:spcPct val="150000"/>
              </a:lnSpc>
            </a:pPr>
            <a:endParaRPr lang="en-US" altLang="zh-CN" sz="1600" dirty="0" smtClean="0">
              <a:solidFill>
                <a:srgbClr val="002060"/>
              </a:solidFill>
              <a:latin typeface="黑体" panose="02010609060101010101" pitchFamily="49" charset="-122"/>
              <a:ea typeface="黑体" panose="02010609060101010101" pitchFamily="49" charset="-122"/>
              <a:sym typeface="+mn-ea"/>
            </a:endParaRPr>
          </a:p>
          <a:p>
            <a:pPr>
              <a:lnSpc>
                <a:spcPct val="150000"/>
              </a:lnSpc>
            </a:pPr>
            <a:r>
              <a:rPr lang="en-US" altLang="zh-CN" sz="1600" dirty="0" smtClean="0">
                <a:solidFill>
                  <a:srgbClr val="002060"/>
                </a:solidFill>
                <a:latin typeface="黑体" panose="02010609060101010101" pitchFamily="49" charset="-122"/>
                <a:ea typeface="黑体" panose="02010609060101010101" pitchFamily="49" charset="-122"/>
                <a:sym typeface="+mn-ea"/>
              </a:rPr>
              <a:t>    2022</a:t>
            </a:r>
            <a:r>
              <a:rPr lang="zh-CN" altLang="en-US" sz="1600" dirty="0">
                <a:solidFill>
                  <a:srgbClr val="002060"/>
                </a:solidFill>
                <a:latin typeface="黑体" panose="02010609060101010101" pitchFamily="49" charset="-122"/>
                <a:ea typeface="黑体" panose="02010609060101010101" pitchFamily="49" charset="-122"/>
                <a:sym typeface="+mn-ea"/>
              </a:rPr>
              <a:t>年</a:t>
            </a:r>
            <a:r>
              <a:rPr lang="en-US" altLang="zh-CN" sz="1600" dirty="0">
                <a:solidFill>
                  <a:srgbClr val="002060"/>
                </a:solidFill>
                <a:latin typeface="黑体" panose="02010609060101010101" pitchFamily="49" charset="-122"/>
                <a:ea typeface="黑体" panose="02010609060101010101" pitchFamily="49" charset="-122"/>
                <a:sym typeface="+mn-ea"/>
              </a:rPr>
              <a:t>11</a:t>
            </a:r>
            <a:r>
              <a:rPr lang="zh-CN" altLang="en-US" sz="1600" dirty="0">
                <a:solidFill>
                  <a:srgbClr val="002060"/>
                </a:solidFill>
                <a:latin typeface="黑体" panose="02010609060101010101" pitchFamily="49" charset="-122"/>
                <a:ea typeface="黑体" panose="02010609060101010101" pitchFamily="49" charset="-122"/>
                <a:sym typeface="+mn-ea"/>
              </a:rPr>
              <a:t>月</a:t>
            </a:r>
            <a:r>
              <a:rPr lang="en-US" altLang="zh-CN" sz="1600" dirty="0">
                <a:solidFill>
                  <a:srgbClr val="002060"/>
                </a:solidFill>
                <a:latin typeface="黑体" panose="02010609060101010101" pitchFamily="49" charset="-122"/>
                <a:ea typeface="黑体" panose="02010609060101010101" pitchFamily="49" charset="-122"/>
                <a:sym typeface="+mn-ea"/>
              </a:rPr>
              <a:t>25</a:t>
            </a:r>
            <a:r>
              <a:rPr lang="zh-CN" altLang="en-US" sz="1600" dirty="0">
                <a:solidFill>
                  <a:srgbClr val="002060"/>
                </a:solidFill>
                <a:latin typeface="黑体" panose="02010609060101010101" pitchFamily="49" charset="-122"/>
                <a:ea typeface="黑体" panose="02010609060101010101" pitchFamily="49" charset="-122"/>
                <a:sym typeface="+mn-ea"/>
              </a:rPr>
              <a:t>日，国家矿山安全监察局发布</a:t>
            </a:r>
            <a:r>
              <a:rPr lang="en-US" altLang="zh-CN" sz="1600" dirty="0">
                <a:solidFill>
                  <a:srgbClr val="FF0000"/>
                </a:solidFill>
                <a:latin typeface="黑体" panose="02010609060101010101" pitchFamily="49" charset="-122"/>
                <a:ea typeface="黑体" panose="02010609060101010101" pitchFamily="49" charset="-122"/>
                <a:sym typeface="+mn-ea"/>
              </a:rPr>
              <a:t>“</a:t>
            </a:r>
            <a:r>
              <a:rPr lang="zh-CN" altLang="en-US" sz="1600" dirty="0">
                <a:solidFill>
                  <a:srgbClr val="FF0000"/>
                </a:solidFill>
                <a:latin typeface="黑体" panose="02010609060101010101" pitchFamily="49" charset="-122"/>
                <a:ea typeface="黑体" panose="02010609060101010101" pitchFamily="49" charset="-122"/>
                <a:sym typeface="+mn-ea"/>
              </a:rPr>
              <a:t>关于</a:t>
            </a:r>
            <a:r>
              <a:rPr lang="en-US" altLang="zh-CN" sz="1600" dirty="0">
                <a:solidFill>
                  <a:srgbClr val="FF0000"/>
                </a:solidFill>
                <a:latin typeface="黑体" panose="02010609060101010101" pitchFamily="49" charset="-122"/>
                <a:ea typeface="黑体" panose="02010609060101010101" pitchFamily="49" charset="-122"/>
                <a:sym typeface="+mn-ea"/>
              </a:rPr>
              <a:t>加强煤矿隐蔽致灾因素普查治理工作的通知”</a:t>
            </a:r>
            <a:r>
              <a:rPr lang="zh-CN" altLang="en-US" sz="1600" dirty="0">
                <a:solidFill>
                  <a:srgbClr val="002060"/>
                </a:solidFill>
                <a:latin typeface="黑体" panose="02010609060101010101" pitchFamily="49" charset="-122"/>
                <a:ea typeface="黑体" panose="02010609060101010101" pitchFamily="49" charset="-122"/>
                <a:sym typeface="+mn-ea"/>
              </a:rPr>
              <a:t>，从持续强化普查工作，严格落实治理措施、强化保障措施以及从严监督检查四个方面对隐蔽致灾因素普查与治理提出进一步要求</a:t>
            </a:r>
            <a:r>
              <a:rPr lang="zh-CN" altLang="en-US" sz="1600" dirty="0" smtClean="0">
                <a:solidFill>
                  <a:srgbClr val="002060"/>
                </a:solidFill>
                <a:latin typeface="黑体" panose="02010609060101010101" pitchFamily="49" charset="-122"/>
                <a:ea typeface="黑体" panose="02010609060101010101" pitchFamily="49" charset="-122"/>
                <a:sym typeface="+mn-ea"/>
              </a:rPr>
              <a:t>。</a:t>
            </a:r>
            <a:endParaRPr lang="en-US" altLang="zh-CN" sz="1600" dirty="0" smtClean="0">
              <a:solidFill>
                <a:srgbClr val="002060"/>
              </a:solidFill>
              <a:latin typeface="黑体" panose="02010609060101010101" pitchFamily="49" charset="-122"/>
              <a:ea typeface="黑体" panose="02010609060101010101" pitchFamily="49" charset="-122"/>
              <a:sym typeface="+mn-ea"/>
            </a:endParaRPr>
          </a:p>
          <a:p>
            <a:pPr>
              <a:lnSpc>
                <a:spcPct val="150000"/>
              </a:lnSpc>
            </a:pPr>
            <a:endParaRPr lang="en-US" altLang="zh-CN" sz="1600" dirty="0" smtClean="0">
              <a:solidFill>
                <a:srgbClr val="002060"/>
              </a:solidFill>
              <a:latin typeface="黑体" panose="02010609060101010101" pitchFamily="49" charset="-122"/>
              <a:ea typeface="黑体" panose="02010609060101010101" pitchFamily="49" charset="-122"/>
              <a:sym typeface="+mn-ea"/>
            </a:endParaRPr>
          </a:p>
          <a:p>
            <a:pPr>
              <a:lnSpc>
                <a:spcPct val="150000"/>
              </a:lnSpc>
            </a:pPr>
            <a:r>
              <a:rPr lang="en-US" altLang="zh-CN" sz="1600" dirty="0">
                <a:solidFill>
                  <a:srgbClr val="002060"/>
                </a:solidFill>
                <a:latin typeface="黑体" panose="02010609060101010101" pitchFamily="49" charset="-122"/>
                <a:ea typeface="黑体" panose="02010609060101010101" pitchFamily="49" charset="-122"/>
                <a:sym typeface="+mn-ea"/>
              </a:rPr>
              <a:t> </a:t>
            </a:r>
            <a:r>
              <a:rPr lang="en-US" altLang="zh-CN" sz="1600" dirty="0" smtClean="0">
                <a:solidFill>
                  <a:srgbClr val="002060"/>
                </a:solidFill>
                <a:latin typeface="黑体" panose="02010609060101010101" pitchFamily="49" charset="-122"/>
                <a:ea typeface="黑体" panose="02010609060101010101" pitchFamily="49" charset="-122"/>
                <a:sym typeface="+mn-ea"/>
              </a:rPr>
              <a:t>   2023</a:t>
            </a:r>
            <a:r>
              <a:rPr lang="zh-CN" altLang="en-US" sz="1600" dirty="0">
                <a:solidFill>
                  <a:srgbClr val="002060"/>
                </a:solidFill>
                <a:latin typeface="黑体" panose="02010609060101010101" pitchFamily="49" charset="-122"/>
                <a:ea typeface="黑体" panose="02010609060101010101" pitchFamily="49" charset="-122"/>
                <a:sym typeface="+mn-ea"/>
              </a:rPr>
              <a:t>年</a:t>
            </a:r>
            <a:r>
              <a:rPr lang="en-US" altLang="zh-CN" sz="1600" dirty="0">
                <a:solidFill>
                  <a:srgbClr val="002060"/>
                </a:solidFill>
                <a:latin typeface="黑体" panose="02010609060101010101" pitchFamily="49" charset="-122"/>
                <a:ea typeface="黑体" panose="02010609060101010101" pitchFamily="49" charset="-122"/>
                <a:sym typeface="+mn-ea"/>
              </a:rPr>
              <a:t>3</a:t>
            </a:r>
            <a:r>
              <a:rPr lang="zh-CN" altLang="en-US" sz="1600" dirty="0">
                <a:solidFill>
                  <a:srgbClr val="002060"/>
                </a:solidFill>
                <a:latin typeface="黑体" panose="02010609060101010101" pitchFamily="49" charset="-122"/>
                <a:ea typeface="黑体" panose="02010609060101010101" pitchFamily="49" charset="-122"/>
                <a:sym typeface="+mn-ea"/>
              </a:rPr>
              <a:t>月</a:t>
            </a:r>
            <a:r>
              <a:rPr lang="en-US" altLang="zh-CN" sz="1600" dirty="0">
                <a:solidFill>
                  <a:srgbClr val="002060"/>
                </a:solidFill>
                <a:latin typeface="黑体" panose="02010609060101010101" pitchFamily="49" charset="-122"/>
                <a:ea typeface="黑体" panose="02010609060101010101" pitchFamily="49" charset="-122"/>
                <a:sym typeface="+mn-ea"/>
              </a:rPr>
              <a:t>21</a:t>
            </a:r>
            <a:r>
              <a:rPr lang="zh-CN" altLang="en-US" sz="1600" dirty="0">
                <a:solidFill>
                  <a:srgbClr val="002060"/>
                </a:solidFill>
                <a:latin typeface="黑体" panose="02010609060101010101" pitchFamily="49" charset="-122"/>
                <a:ea typeface="黑体" panose="02010609060101010101" pitchFamily="49" charset="-122"/>
                <a:sym typeface="+mn-ea"/>
              </a:rPr>
              <a:t>日，国家矿山安全监察局发布</a:t>
            </a:r>
            <a:r>
              <a:rPr lang="zh-CN" altLang="en-US" sz="1600" dirty="0">
                <a:solidFill>
                  <a:srgbClr val="FF0000"/>
                </a:solidFill>
                <a:latin typeface="黑体" panose="02010609060101010101" pitchFamily="49" charset="-122"/>
                <a:ea typeface="黑体" panose="02010609060101010101" pitchFamily="49" charset="-122"/>
                <a:sym typeface="+mn-ea"/>
              </a:rPr>
              <a:t>“关于防范遏制煤矿水害事故若干措施的通知”，要求煤矿必须采用物探、钻探或者化探等方法查明隐蔽致灾因素，查清采掘工作面及其周围老空水分布范围等水文地质条件</a:t>
            </a:r>
            <a:r>
              <a:rPr lang="en-US" altLang="zh-CN" sz="1600" dirty="0" smtClean="0">
                <a:solidFill>
                  <a:srgbClr val="FF0000"/>
                </a:solidFill>
                <a:latin typeface="黑体" panose="02010609060101010101" pitchFamily="49" charset="-122"/>
                <a:ea typeface="黑体" panose="02010609060101010101" pitchFamily="49" charset="-122"/>
                <a:sym typeface="+mn-ea"/>
              </a:rPr>
              <a:t>……</a:t>
            </a:r>
            <a:r>
              <a:rPr sz="1600" dirty="0" smtClean="0">
                <a:solidFill>
                  <a:srgbClr val="FF0000"/>
                </a:solidFill>
                <a:latin typeface="黑体" panose="02010609060101010101" pitchFamily="49" charset="-122"/>
                <a:ea typeface="黑体" panose="02010609060101010101" pitchFamily="49" charset="-122"/>
              </a:rPr>
              <a:t>  </a:t>
            </a:r>
            <a:endParaRPr lang="en-US" altLang="zh-CN" sz="1600" dirty="0">
              <a:solidFill>
                <a:srgbClr val="FF000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3"/>
          <p:cNvGrpSpPr/>
          <p:nvPr/>
        </p:nvGrpSpPr>
        <p:grpSpPr>
          <a:xfrm>
            <a:off x="485" y="1595895"/>
            <a:ext cx="9720730" cy="1814432"/>
            <a:chOff x="170694" y="177982"/>
            <a:chExt cx="3936003" cy="781165"/>
          </a:xfrm>
        </p:grpSpPr>
        <p:sp>
          <p:nvSpPr>
            <p:cNvPr id="14" name="等腰三角形 13"/>
            <p:cNvSpPr/>
            <p:nvPr/>
          </p:nvSpPr>
          <p:spPr>
            <a:xfrm>
              <a:off x="1233863" y="177982"/>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5" name="等腰三角形 14"/>
            <p:cNvSpPr/>
            <p:nvPr/>
          </p:nvSpPr>
          <p:spPr>
            <a:xfrm flipV="1">
              <a:off x="200258" y="602633"/>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6" name="矩形 15"/>
            <p:cNvSpPr/>
            <p:nvPr/>
          </p:nvSpPr>
          <p:spPr>
            <a:xfrm>
              <a:off x="170694" y="261768"/>
              <a:ext cx="3936003" cy="611981"/>
            </a:xfrm>
            <a:prstGeom prst="rect">
              <a:avLst/>
            </a:prstGeom>
            <a:solidFill>
              <a:srgbClr val="1AB5E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7" name="平行四边形 16"/>
            <p:cNvSpPr/>
            <p:nvPr/>
          </p:nvSpPr>
          <p:spPr>
            <a:xfrm>
              <a:off x="376965" y="178257"/>
              <a:ext cx="1036076" cy="779005"/>
            </a:xfrm>
            <a:prstGeom prst="parallelogram">
              <a:avLst>
                <a:gd name="adj" fmla="val 48207"/>
              </a:avLst>
            </a:prstGeom>
            <a:solidFill>
              <a:srgbClr val="FF8A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8" name="文本框 6"/>
            <p:cNvSpPr txBox="1"/>
            <p:nvPr/>
          </p:nvSpPr>
          <p:spPr>
            <a:xfrm>
              <a:off x="650907" y="284178"/>
              <a:ext cx="569115" cy="559763"/>
            </a:xfrm>
            <a:prstGeom prst="rect">
              <a:avLst/>
            </a:prstGeom>
            <a:noFill/>
          </p:spPr>
          <p:txBody>
            <a:bodyPr wrap="square" lIns="68567" tIns="34283" rIns="68567" bIns="34283" rtlCol="0">
              <a:spAutoFit/>
            </a:bodyPr>
            <a:lstStyle/>
            <a:p>
              <a:pPr defTabSz="685800" fontAlgn="auto">
                <a:spcBef>
                  <a:spcPts val="0"/>
                </a:spcBef>
                <a:spcAft>
                  <a:spcPts val="0"/>
                </a:spcAft>
                <a:defRPr/>
              </a:pPr>
              <a:endParaRPr lang="zh-CN" altLang="en-US" sz="8000" dirty="0">
                <a:solidFill>
                  <a:prstClr val="white">
                    <a:lumMod val="95000"/>
                  </a:prstClr>
                </a:solidFill>
                <a:cs typeface="Arial" panose="020B0604020202020204" pitchFamily="34" charset="0"/>
                <a:sym typeface="+mn-lt"/>
              </a:endParaRPr>
            </a:p>
          </p:txBody>
        </p:sp>
      </p:grpSp>
      <p:sp>
        <p:nvSpPr>
          <p:cNvPr id="3" name="文本框 2"/>
          <p:cNvSpPr txBox="1"/>
          <p:nvPr>
            <p:custDataLst>
              <p:tags r:id="rId1"/>
            </p:custDataLst>
          </p:nvPr>
        </p:nvSpPr>
        <p:spPr>
          <a:xfrm>
            <a:off x="1332298" y="2045153"/>
            <a:ext cx="866273" cy="912808"/>
          </a:xfrm>
          <a:prstGeom prst="rect">
            <a:avLst/>
          </a:prstGeom>
          <a:noFill/>
        </p:spPr>
        <p:txBody>
          <a:bodyPr wrap="square" rtlCol="0">
            <a:normAutofit fontScale="90000" lnSpcReduction="10000"/>
          </a:bodyPr>
          <a:lstStyle/>
          <a:p>
            <a:pPr>
              <a:lnSpc>
                <a:spcPct val="120000"/>
              </a:lnSpc>
            </a:pPr>
            <a:r>
              <a:rPr lang="en-US" altLang="zh-CN" sz="5025" b="1" dirty="0">
                <a:latin typeface="Arial" panose="020B0604020202020204" pitchFamily="34" charset="0"/>
                <a:ea typeface="微软雅黑" panose="020B0503020204020204" pitchFamily="34" charset="-122"/>
                <a:cs typeface="Arial" panose="020B0604020202020204" pitchFamily="34" charset="0"/>
              </a:rPr>
              <a:t>04</a:t>
            </a:r>
            <a:endParaRPr lang="zh-CN" altLang="en-US" sz="5025" b="1" dirty="0">
              <a:latin typeface="Arial" panose="020B0604020202020204" pitchFamily="34" charset="0"/>
              <a:ea typeface="微软雅黑" panose="020B0503020204020204" pitchFamily="34" charset="-122"/>
              <a:cs typeface="Arial" panose="020B0604020202020204" pitchFamily="34" charset="0"/>
            </a:endParaRPr>
          </a:p>
        </p:txBody>
      </p:sp>
      <p:sp>
        <p:nvSpPr>
          <p:cNvPr id="2" name="TextBox 48"/>
          <p:cNvSpPr txBox="1"/>
          <p:nvPr/>
        </p:nvSpPr>
        <p:spPr>
          <a:xfrm>
            <a:off x="3169559" y="1893596"/>
            <a:ext cx="7061083" cy="1238789"/>
          </a:xfrm>
          <a:prstGeom prst="rect">
            <a:avLst/>
          </a:prstGeom>
          <a:noFill/>
        </p:spPr>
        <p:txBody>
          <a:bodyPr wrap="square" lIns="68571" tIns="34284" rIns="68571" bIns="34284" rtlCol="0">
            <a:spAutoFit/>
          </a:bodyPr>
          <a:lstStyle/>
          <a:p>
            <a:pPr defTabSz="685800" fontAlgn="auto">
              <a:spcBef>
                <a:spcPts val="0"/>
              </a:spcBef>
              <a:spcAft>
                <a:spcPts val="0"/>
              </a:spcAft>
            </a:pPr>
            <a:r>
              <a:rPr lang="zh-CN" altLang="en-US" sz="3800" spc="-200" dirty="0" smtClean="0">
                <a:solidFill>
                  <a:prstClr val="white"/>
                </a:solidFill>
                <a:latin typeface="黑体" panose="02010609060101010101" pitchFamily="49" charset="-122"/>
                <a:ea typeface="黑体" panose="02010609060101010101" pitchFamily="49" charset="-122"/>
                <a:cs typeface="+mn-ea"/>
                <a:sym typeface="+mn-ea"/>
              </a:rPr>
              <a:t>隐蔽致灾地质因素普查与治理</a:t>
            </a:r>
            <a:endParaRPr lang="en-US" altLang="zh-CN" sz="3800" spc="-200" dirty="0" smtClean="0">
              <a:solidFill>
                <a:prstClr val="white"/>
              </a:solidFill>
              <a:latin typeface="黑体" panose="02010609060101010101" pitchFamily="49" charset="-122"/>
              <a:ea typeface="黑体" panose="02010609060101010101" pitchFamily="49" charset="-122"/>
              <a:cs typeface="+mn-ea"/>
              <a:sym typeface="+mn-ea"/>
            </a:endParaRPr>
          </a:p>
          <a:p>
            <a:pPr defTabSz="685800" fontAlgn="auto">
              <a:spcBef>
                <a:spcPts val="0"/>
              </a:spcBef>
              <a:spcAft>
                <a:spcPts val="0"/>
              </a:spcAft>
            </a:pPr>
            <a:r>
              <a:rPr lang="zh-CN" altLang="en-US" sz="3800" spc="-200" dirty="0" smtClean="0">
                <a:solidFill>
                  <a:prstClr val="white"/>
                </a:solidFill>
                <a:latin typeface="黑体" panose="02010609060101010101" pitchFamily="49" charset="-122"/>
                <a:ea typeface="黑体" panose="02010609060101010101" pitchFamily="49" charset="-122"/>
                <a:cs typeface="+mn-ea"/>
                <a:sym typeface="+mn-ea"/>
              </a:rPr>
              <a:t>新技术</a:t>
            </a:r>
            <a:endParaRPr lang="zh-CN" altLang="en-US" sz="3800" spc="-200" dirty="0">
              <a:solidFill>
                <a:prstClr val="white"/>
              </a:solidFill>
              <a:latin typeface="黑体" panose="02010609060101010101" pitchFamily="49" charset="-122"/>
              <a:ea typeface="黑体" panose="02010609060101010101" pitchFamily="49"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
        <p:nvSpPr>
          <p:cNvPr id="3" name="文本框 2"/>
          <p:cNvSpPr txBox="1"/>
          <p:nvPr/>
        </p:nvSpPr>
        <p:spPr>
          <a:xfrm>
            <a:off x="292742" y="1194793"/>
            <a:ext cx="3272039" cy="3970318"/>
          </a:xfrm>
          <a:prstGeom prst="rect">
            <a:avLst/>
          </a:prstGeom>
          <a:noFill/>
        </p:spPr>
        <p:txBody>
          <a:bodyPr wrap="square" rtlCol="0" anchor="t">
            <a:spAutoFit/>
          </a:bodyPr>
          <a:lstStyle/>
          <a:p>
            <a:pPr>
              <a:lnSpc>
                <a:spcPct val="150000"/>
              </a:lnSpc>
            </a:pPr>
            <a:r>
              <a:rPr lang="en-US" sz="1400" dirty="0">
                <a:latin typeface="黑体" panose="02010609060101010101" pitchFamily="49" charset="-122"/>
                <a:ea typeface="黑体" panose="02010609060101010101" pitchFamily="49" charset="-122"/>
                <a:sym typeface="宋体" panose="02010600030101010101" pitchFamily="2" charset="-122"/>
              </a:rPr>
              <a:t>   </a:t>
            </a:r>
            <a:r>
              <a:rPr lang="en-US" sz="1400" dirty="0" smtClean="0">
                <a:latin typeface="黑体" panose="02010609060101010101" pitchFamily="49" charset="-122"/>
                <a:ea typeface="黑体" panose="02010609060101010101" pitchFamily="49" charset="-122"/>
                <a:sym typeface="宋体" panose="02010600030101010101" pitchFamily="2" charset="-122"/>
              </a:rPr>
              <a:t> </a:t>
            </a:r>
            <a:r>
              <a:rPr sz="1400" dirty="0" smtClean="0">
                <a:solidFill>
                  <a:srgbClr val="0000FF"/>
                </a:solidFill>
                <a:latin typeface="黑体" panose="02010609060101010101" pitchFamily="49" charset="-122"/>
                <a:ea typeface="黑体" panose="02010609060101010101" pitchFamily="49" charset="-122"/>
                <a:sym typeface="宋体" panose="02010600030101010101" pitchFamily="2" charset="-122"/>
              </a:rPr>
              <a:t>我国煤炭地震勘探技术有近七十年的发展历史</a:t>
            </a:r>
            <a:r>
              <a:rPr lang="zh-CN" altLang="en-US" sz="1400" dirty="0" smtClean="0">
                <a:latin typeface="黑体" panose="02010609060101010101" pitchFamily="49" charset="-122"/>
                <a:ea typeface="黑体" panose="02010609060101010101" pitchFamily="49" charset="-122"/>
                <a:sym typeface="宋体" panose="02010600030101010101" pitchFamily="2" charset="-122"/>
              </a:rPr>
              <a:t>。</a:t>
            </a:r>
            <a:r>
              <a:rPr sz="1400" dirty="0" smtClean="0">
                <a:latin typeface="黑体" panose="02010609060101010101" pitchFamily="49" charset="-122"/>
                <a:ea typeface="黑体" panose="02010609060101010101" pitchFamily="49" charset="-122"/>
                <a:sym typeface="宋体" panose="02010600030101010101" pitchFamily="2" charset="-122"/>
              </a:rPr>
              <a:t>地震仪器从光点仪</a:t>
            </a:r>
            <a:r>
              <a:rPr sz="1400" dirty="0">
                <a:latin typeface="黑体" panose="02010609060101010101" pitchFamily="49" charset="-122"/>
                <a:ea typeface="黑体" panose="02010609060101010101" pitchFamily="49" charset="-122"/>
                <a:sym typeface="宋体" panose="02010600030101010101" pitchFamily="2" charset="-122"/>
              </a:rPr>
              <a:t>、模拟仪、数字仪、无线遥测仪到</a:t>
            </a: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节点地震仪；</a:t>
            </a:r>
            <a:r>
              <a:rPr sz="1400" dirty="0">
                <a:latin typeface="黑体" panose="02010609060101010101" pitchFamily="49" charset="-122"/>
                <a:ea typeface="黑体" panose="02010609060101010101" pitchFamily="49" charset="-122"/>
                <a:sym typeface="宋体" panose="02010600030101010101" pitchFamily="2" charset="-122"/>
              </a:rPr>
              <a:t>方法从折射到</a:t>
            </a: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反射</a:t>
            </a:r>
            <a:r>
              <a:rPr sz="1400" dirty="0">
                <a:latin typeface="黑体" panose="02010609060101010101" pitchFamily="49" charset="-122"/>
                <a:ea typeface="黑体" panose="02010609060101010101" pitchFamily="49" charset="-122"/>
                <a:sym typeface="宋体" panose="02010600030101010101" pitchFamily="2" charset="-122"/>
              </a:rPr>
              <a:t>；从单次覆盖到</a:t>
            </a: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多次覆盖</a:t>
            </a:r>
            <a:r>
              <a:rPr sz="1400" dirty="0">
                <a:latin typeface="黑体" panose="02010609060101010101" pitchFamily="49" charset="-122"/>
                <a:ea typeface="黑体" panose="02010609060101010101" pitchFamily="49" charset="-122"/>
                <a:sym typeface="宋体" panose="02010600030101010101" pitchFamily="2" charset="-122"/>
              </a:rPr>
              <a:t>；从二维到</a:t>
            </a: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三维</a:t>
            </a:r>
            <a:r>
              <a:rPr sz="1400" dirty="0">
                <a:latin typeface="黑体" panose="02010609060101010101" pitchFamily="49" charset="-122"/>
                <a:ea typeface="黑体" panose="02010609060101010101" pitchFamily="49" charset="-122"/>
                <a:sym typeface="宋体" panose="02010600030101010101" pitchFamily="2" charset="-122"/>
              </a:rPr>
              <a:t>；从常规三维到</a:t>
            </a: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全数字高密度三维</a:t>
            </a:r>
            <a:r>
              <a:rPr sz="1400" dirty="0" smtClean="0">
                <a:latin typeface="黑体" panose="02010609060101010101" pitchFamily="49" charset="-122"/>
                <a:ea typeface="黑体" panose="02010609060101010101" pitchFamily="49" charset="-122"/>
                <a:sym typeface="宋体" panose="02010600030101010101" pitchFamily="2" charset="-122"/>
              </a:rPr>
              <a:t>，</a:t>
            </a:r>
            <a:r>
              <a:rPr lang="zh-CN" altLang="en-US" sz="1400" dirty="0" smtClean="0">
                <a:solidFill>
                  <a:srgbClr val="FF0000"/>
                </a:solidFill>
                <a:latin typeface="黑体" panose="02010609060101010101" pitchFamily="49" charset="-122"/>
                <a:ea typeface="黑体" panose="02010609060101010101" pitchFamily="49" charset="-122"/>
                <a:sym typeface="宋体" panose="02010600030101010101" pitchFamily="2" charset="-122"/>
              </a:rPr>
              <a:t>中国煤炭地质总局构</a:t>
            </a:r>
            <a:r>
              <a:rPr lang="zh-CN" altLang="en-US" sz="1400" dirty="0">
                <a:solidFill>
                  <a:srgbClr val="FF0000"/>
                </a:solidFill>
                <a:latin typeface="黑体" panose="02010609060101010101" pitchFamily="49" charset="-122"/>
                <a:ea typeface="黑体" panose="02010609060101010101" pitchFamily="49" charset="-122"/>
                <a:sym typeface="宋体" panose="02010600030101010101" pitchFamily="2" charset="-122"/>
              </a:rPr>
              <a:t>建的煤矿高分辨率三维地震勘探技术体系获国家科技进步二等奖，整体技术水平位于国际先进地</a:t>
            </a:r>
            <a:r>
              <a:rPr lang="zh-CN" altLang="en-US" sz="1400" dirty="0" smtClean="0">
                <a:solidFill>
                  <a:srgbClr val="FF0000"/>
                </a:solidFill>
                <a:latin typeface="黑体" panose="02010609060101010101" pitchFamily="49" charset="-122"/>
                <a:ea typeface="黑体" panose="02010609060101010101" pitchFamily="49" charset="-122"/>
                <a:sym typeface="宋体" panose="02010600030101010101" pitchFamily="2" charset="-122"/>
              </a:rPr>
              <a:t>位，为我国煤炭资源勘探和安全生产提供了坚实保障，</a:t>
            </a:r>
            <a:r>
              <a:rPr sz="1400" dirty="0" smtClean="0">
                <a:solidFill>
                  <a:srgbClr val="0000FF"/>
                </a:solidFill>
                <a:latin typeface="黑体" panose="02010609060101010101" pitchFamily="49" charset="-122"/>
                <a:ea typeface="黑体" panose="02010609060101010101" pitchFamily="49" charset="-122"/>
                <a:sym typeface="宋体" panose="02010600030101010101" pitchFamily="2" charset="-122"/>
              </a:rPr>
              <a:t>逐步形成了中国特色的煤炭地震勘探技术体系</a:t>
            </a:r>
            <a:r>
              <a:rPr lang="zh-CN" altLang="en-US" sz="1400" dirty="0" smtClean="0">
                <a:solidFill>
                  <a:srgbClr val="0000FF"/>
                </a:solidFill>
                <a:latin typeface="黑体" panose="02010609060101010101" pitchFamily="49" charset="-122"/>
                <a:ea typeface="黑体" panose="02010609060101010101" pitchFamily="49" charset="-122"/>
                <a:sym typeface="宋体" panose="02010600030101010101" pitchFamily="2" charset="-122"/>
              </a:rPr>
              <a:t>。</a:t>
            </a:r>
            <a:endParaRPr sz="1400" dirty="0">
              <a:solidFill>
                <a:srgbClr val="0000FF"/>
              </a:solidFill>
              <a:latin typeface="黑体" panose="02010609060101010101" pitchFamily="49" charset="-122"/>
              <a:ea typeface="黑体" panose="02010609060101010101" pitchFamily="49" charset="-122"/>
            </a:endParaRPr>
          </a:p>
        </p:txBody>
      </p:sp>
      <p:pic>
        <p:nvPicPr>
          <p:cNvPr id="14340" name="图片 15"/>
          <p:cNvPicPr>
            <a:picLocks noChangeAspect="1"/>
          </p:cNvPicPr>
          <p:nvPr/>
        </p:nvPicPr>
        <p:blipFill>
          <a:blip r:embed="rId3"/>
          <a:stretch>
            <a:fillRect/>
          </a:stretch>
        </p:blipFill>
        <p:spPr>
          <a:xfrm>
            <a:off x="3492773" y="1203419"/>
            <a:ext cx="2838022" cy="3980966"/>
          </a:xfrm>
          <a:prstGeom prst="rect">
            <a:avLst/>
          </a:prstGeom>
          <a:noFill/>
          <a:ln w="9525">
            <a:noFill/>
          </a:ln>
        </p:spPr>
      </p:pic>
      <p:sp>
        <p:nvSpPr>
          <p:cNvPr id="4" name="文本框 3"/>
          <p:cNvSpPr txBox="1"/>
          <p:nvPr/>
        </p:nvSpPr>
        <p:spPr>
          <a:xfrm>
            <a:off x="6517109" y="1260177"/>
            <a:ext cx="2989133" cy="3647152"/>
          </a:xfrm>
          <a:prstGeom prst="rect">
            <a:avLst/>
          </a:prstGeom>
          <a:noFill/>
        </p:spPr>
        <p:txBody>
          <a:bodyPr wrap="square" rtlCol="0" anchor="t">
            <a:spAutoFit/>
          </a:bodyPr>
          <a:lstStyle/>
          <a:p>
            <a:pPr marL="0" indent="0">
              <a:lnSpc>
                <a:spcPct val="150000"/>
              </a:lnSpc>
            </a:pP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应用：</a:t>
            </a:r>
            <a:r>
              <a:rPr sz="1400" dirty="0">
                <a:latin typeface="黑体" panose="02010609060101010101" pitchFamily="49" charset="-122"/>
                <a:ea typeface="黑体" panose="02010609060101010101" pitchFamily="49" charset="-122"/>
                <a:sym typeface="宋体" panose="02010600030101010101" pitchFamily="2" charset="-122"/>
              </a:rPr>
              <a:t>哪里有煤炭开采，哪里就有地震勘探。</a:t>
            </a:r>
            <a:endParaRPr sz="1400" u="none" dirty="0">
              <a:latin typeface="黑体" panose="02010609060101010101" pitchFamily="49" charset="-122"/>
              <a:ea typeface="黑体" panose="02010609060101010101" pitchFamily="49" charset="-122"/>
              <a:sym typeface="宋体" panose="02010600030101010101" pitchFamily="2" charset="-122"/>
            </a:endParaRPr>
          </a:p>
          <a:p>
            <a:pPr marL="0" indent="0">
              <a:lnSpc>
                <a:spcPct val="150000"/>
              </a:lnSpc>
            </a:pP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成绩：</a:t>
            </a:r>
            <a:r>
              <a:rPr sz="1400" dirty="0">
                <a:latin typeface="黑体" panose="02010609060101010101" pitchFamily="49" charset="-122"/>
                <a:ea typeface="黑体" panose="02010609060101010101" pitchFamily="49" charset="-122"/>
                <a:sym typeface="宋体" panose="02010600030101010101" pitchFamily="2" charset="-122"/>
              </a:rPr>
              <a:t>寻</a:t>
            </a: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找</a:t>
            </a:r>
            <a:r>
              <a:rPr sz="1400" dirty="0">
                <a:latin typeface="黑体" panose="02010609060101010101" pitchFamily="49" charset="-122"/>
                <a:ea typeface="黑体" panose="02010609060101010101" pitchFamily="49" charset="-122"/>
                <a:sym typeface="宋体" panose="02010600030101010101" pitchFamily="2" charset="-122"/>
              </a:rPr>
              <a:t>到大量的优质</a:t>
            </a: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煤</a:t>
            </a:r>
            <a:r>
              <a:rPr sz="1400" dirty="0">
                <a:latin typeface="黑体" panose="02010609060101010101" pitchFamily="49" charset="-122"/>
                <a:ea typeface="黑体" panose="02010609060101010101" pitchFamily="49" charset="-122"/>
                <a:sym typeface="宋体" panose="02010600030101010101" pitchFamily="2" charset="-122"/>
              </a:rPr>
              <a:t>炭资源；为建井提供可靠的地质资料；后期的精细三维地震勘探工作为煤矿</a:t>
            </a: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安全</a:t>
            </a:r>
            <a:r>
              <a:rPr sz="1400" dirty="0">
                <a:latin typeface="黑体" panose="02010609060101010101" pitchFamily="49" charset="-122"/>
                <a:ea typeface="黑体" panose="02010609060101010101" pitchFamily="49" charset="-122"/>
                <a:sym typeface="宋体" panose="02010600030101010101" pitchFamily="2" charset="-122"/>
              </a:rPr>
              <a:t>高效生产提供</a:t>
            </a: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地质保障</a:t>
            </a:r>
            <a:r>
              <a:rPr sz="1400" dirty="0">
                <a:latin typeface="黑体" panose="02010609060101010101" pitchFamily="49" charset="-122"/>
                <a:ea typeface="黑体" panose="02010609060101010101" pitchFamily="49" charset="-122"/>
                <a:sym typeface="宋体" panose="02010600030101010101" pitchFamily="2" charset="-122"/>
              </a:rPr>
              <a:t>，为煤炭企业带来巨大的经济效益。</a:t>
            </a:r>
            <a:endParaRPr sz="1400" u="none" dirty="0">
              <a:latin typeface="黑体" panose="02010609060101010101" pitchFamily="49" charset="-122"/>
              <a:ea typeface="黑体" panose="02010609060101010101" pitchFamily="49" charset="-122"/>
              <a:sym typeface="宋体" panose="02010600030101010101" pitchFamily="2" charset="-122"/>
            </a:endParaRPr>
          </a:p>
          <a:p>
            <a:pPr marL="0" indent="0">
              <a:lnSpc>
                <a:spcPct val="150000"/>
              </a:lnSpc>
            </a:pPr>
            <a:r>
              <a:rPr sz="1400" dirty="0">
                <a:solidFill>
                  <a:srgbClr val="0000FF"/>
                </a:solidFill>
                <a:latin typeface="黑体" panose="02010609060101010101" pitchFamily="49" charset="-122"/>
                <a:ea typeface="黑体" panose="02010609060101010101" pitchFamily="49" charset="-122"/>
                <a:sym typeface="宋体" panose="02010600030101010101" pitchFamily="2" charset="-122"/>
              </a:rPr>
              <a:t>优点：地震勘探是查明地下地质构造（断层、陷落柱、小褶曲、煤层冲刷、煤层分叉合并等）</a:t>
            </a:r>
            <a:r>
              <a:rPr sz="1400" dirty="0">
                <a:latin typeface="黑体" panose="02010609060101010101" pitchFamily="49" charset="-122"/>
                <a:ea typeface="黑体" panose="02010609060101010101" pitchFamily="49" charset="-122"/>
                <a:sym typeface="宋体" panose="02010600030101010101" pitchFamily="2" charset="-122"/>
              </a:rPr>
              <a:t>的一种最为有效的技术方法。</a:t>
            </a:r>
            <a:endParaRPr sz="1400" dirty="0">
              <a:latin typeface="黑体" panose="02010609060101010101" pitchFamily="49" charset="-122"/>
              <a:ea typeface="黑体" panose="02010609060101010101" pitchFamily="49" charset="-122"/>
            </a:endParaRPr>
          </a:p>
        </p:txBody>
      </p:sp>
      <p:sp>
        <p:nvSpPr>
          <p:cNvPr id="2" name="文本框 1"/>
          <p:cNvSpPr txBox="1"/>
          <p:nvPr/>
        </p:nvSpPr>
        <p:spPr>
          <a:xfrm>
            <a:off x="540445" y="756121"/>
            <a:ext cx="4185761" cy="338554"/>
          </a:xfrm>
          <a:prstGeom prst="rect">
            <a:avLst/>
          </a:prstGeom>
          <a:noFill/>
        </p:spPr>
        <p:txBody>
          <a:bodyPr wrap="none" rtlCol="0">
            <a:spAutoFit/>
          </a:bodyPr>
          <a:lstStyle/>
          <a:p>
            <a:pPr algn="l"/>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1</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）断层精</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细探</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测</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高</a:t>
            </a:r>
            <a:r>
              <a:rPr lang="zh-CN" altLang="en-US" sz="1600" dirty="0">
                <a:solidFill>
                  <a:srgbClr val="FF0000"/>
                </a:solidFill>
                <a:latin typeface="黑体" panose="02010609060101010101" pitchFamily="49" charset="-122"/>
                <a:ea typeface="黑体" panose="02010609060101010101" pitchFamily="49" charset="-122"/>
                <a:sym typeface="Arial" panose="020B0604020202020204" pitchFamily="34" charset="0"/>
              </a:rPr>
              <a:t>密</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度三维</a:t>
            </a:r>
            <a:r>
              <a:rPr lang="zh-CN" altLang="en-US" sz="1600" dirty="0" smtClean="0">
                <a:solidFill>
                  <a:srgbClr val="0000FF"/>
                </a:solidFill>
                <a:latin typeface="黑体" panose="02010609060101010101" pitchFamily="49" charset="-122"/>
                <a:ea typeface="黑体" panose="02010609060101010101" pitchFamily="49" charset="-122"/>
                <a:sym typeface="Arial" panose="020B0604020202020204" pitchFamily="34" charset="0"/>
              </a:rPr>
              <a:t>地</a:t>
            </a:r>
            <a:r>
              <a:rPr lang="zh-CN" altLang="en-US" sz="1600" dirty="0">
                <a:solidFill>
                  <a:srgbClr val="0000FF"/>
                </a:solidFill>
                <a:latin typeface="黑体" panose="02010609060101010101" pitchFamily="49" charset="-122"/>
                <a:ea typeface="黑体" panose="02010609060101010101" pitchFamily="49" charset="-122"/>
                <a:sym typeface="Arial" panose="020B0604020202020204" pitchFamily="34" charset="0"/>
              </a:rPr>
              <a:t>震勘探</a:t>
            </a:r>
            <a:endParaRPr lang="zh-CN" altLang="en-US" sz="1600" dirty="0">
              <a:solidFill>
                <a:srgbClr val="0000FF"/>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reeform 5"/>
          <p:cNvSpPr/>
          <p:nvPr/>
        </p:nvSpPr>
        <p:spPr bwMode="auto">
          <a:xfrm>
            <a:off x="7750902" y="612105"/>
            <a:ext cx="1977154" cy="2918196"/>
          </a:xfrm>
          <a:custGeom>
            <a:avLst/>
            <a:gdLst>
              <a:gd name="T0" fmla="*/ 0 w 1227"/>
              <a:gd name="T1" fmla="*/ 0 h 1811"/>
              <a:gd name="T2" fmla="*/ 1227 w 1227"/>
              <a:gd name="T3" fmla="*/ 0 h 1811"/>
              <a:gd name="T4" fmla="*/ 1227 w 1227"/>
              <a:gd name="T5" fmla="*/ 1811 h 1811"/>
              <a:gd name="T6" fmla="*/ 0 w 1227"/>
              <a:gd name="T7" fmla="*/ 0 h 1811"/>
            </a:gdLst>
            <a:ahLst/>
            <a:cxnLst>
              <a:cxn ang="0">
                <a:pos x="T0" y="T1"/>
              </a:cxn>
              <a:cxn ang="0">
                <a:pos x="T2" y="T3"/>
              </a:cxn>
              <a:cxn ang="0">
                <a:pos x="T4" y="T5"/>
              </a:cxn>
              <a:cxn ang="0">
                <a:pos x="T6" y="T7"/>
              </a:cxn>
            </a:cxnLst>
            <a:rect l="0" t="0" r="r" b="b"/>
            <a:pathLst>
              <a:path w="1227" h="1811">
                <a:moveTo>
                  <a:pt x="0" y="0"/>
                </a:moveTo>
                <a:lnTo>
                  <a:pt x="1227" y="0"/>
                </a:lnTo>
                <a:lnTo>
                  <a:pt x="1227" y="1811"/>
                </a:lnTo>
                <a:lnTo>
                  <a:pt x="0" y="0"/>
                </a:lnTo>
                <a:close/>
              </a:path>
            </a:pathLst>
          </a:custGeom>
          <a:solidFill>
            <a:schemeClr val="accent1">
              <a:lumMod val="50000"/>
              <a:alpha val="69804"/>
            </a:schemeClr>
          </a:solidFill>
          <a:ln w="6">
            <a:noFill/>
            <a:prstDash val="solid"/>
            <a:round/>
          </a:ln>
        </p:spPr>
        <p:txBody>
          <a:bodyPr lIns="92805" tIns="46403" rIns="92805" bIns="46403"/>
          <a:lstStyle/>
          <a:p>
            <a:pPr marL="0" marR="0" lvl="0" indent="457200" algn="l" defTabSz="685800" rtl="0" eaLnBrk="1" fontAlgn="auto" latinLnBrk="0" hangingPunct="1">
              <a:lnSpc>
                <a:spcPct val="100000"/>
              </a:lnSpc>
              <a:spcBef>
                <a:spcPts val="0"/>
              </a:spcBef>
              <a:spcAft>
                <a:spcPts val="0"/>
              </a:spcAft>
              <a:buClrTx/>
              <a:buSzTx/>
              <a:buFontTx/>
              <a:buNone/>
              <a:defRPr/>
            </a:pPr>
            <a:endParaRPr kumimoji="0" lang="zh-CN" altLang="en-US" sz="1445" b="0" i="0" u="none" strike="noStrike" kern="1200" cap="none" spc="0" normalizeH="0" baseline="0" noProof="1">
              <a:ln>
                <a:noFill/>
              </a:ln>
              <a:solidFill>
                <a:prstClr val="black"/>
              </a:solidFill>
              <a:effectLst/>
              <a:uLnTx/>
              <a:uFillTx/>
              <a:latin typeface="Calibri" panose="020F0502020204030204"/>
              <a:ea typeface="微软雅黑" panose="020B0503020204020204" pitchFamily="34" charset="-122"/>
              <a:cs typeface="+mn-cs"/>
            </a:endParaRPr>
          </a:p>
        </p:txBody>
      </p:sp>
      <p:grpSp>
        <p:nvGrpSpPr>
          <p:cNvPr id="46085" name="Group 7"/>
          <p:cNvGrpSpPr/>
          <p:nvPr/>
        </p:nvGrpSpPr>
        <p:grpSpPr bwMode="auto">
          <a:xfrm>
            <a:off x="850336" y="1944124"/>
            <a:ext cx="762000" cy="665163"/>
            <a:chOff x="0" y="0"/>
            <a:chExt cx="1549" cy="1351"/>
          </a:xfrm>
        </p:grpSpPr>
        <p:sp>
          <p:nvSpPr>
            <p:cNvPr id="46113" name="AutoShape 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46114" name="AutoShape 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46115" name="AutoShape 10"/>
            <p:cNvSpPr>
              <a:spLocks noChangeArrowheads="1"/>
            </p:cNvSpPr>
            <p:nvPr/>
          </p:nvSpPr>
          <p:spPr bwMode="auto">
            <a:xfrm>
              <a:off x="90" y="81"/>
              <a:ext cx="1349" cy="1167"/>
            </a:xfrm>
            <a:prstGeom prst="hexagon">
              <a:avLst>
                <a:gd name="adj" fmla="val 28894"/>
                <a:gd name="vf" fmla="val 115470"/>
              </a:avLst>
            </a:prstGeom>
            <a:gradFill rotWithShape="1">
              <a:gsLst>
                <a:gs pos="0">
                  <a:srgbClr val="165446"/>
                </a:gs>
                <a:gs pos="100000">
                  <a:srgbClr val="2FB598"/>
                </a:gs>
              </a:gsLst>
              <a:lin ang="2700000" scaled="1"/>
            </a:gra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latin typeface="Arial" panose="020B0604020202020204" pitchFamily="34" charset="0"/>
              </a:endParaRPr>
            </a:p>
          </p:txBody>
        </p:sp>
      </p:grpSp>
      <p:sp>
        <p:nvSpPr>
          <p:cNvPr id="46086" name="Line 14"/>
          <p:cNvSpPr>
            <a:spLocks noChangeShapeType="1"/>
          </p:cNvSpPr>
          <p:nvPr/>
        </p:nvSpPr>
        <p:spPr bwMode="auto">
          <a:xfrm flipV="1">
            <a:off x="1459939" y="2448632"/>
            <a:ext cx="7165975" cy="33337"/>
          </a:xfrm>
          <a:prstGeom prst="line">
            <a:avLst/>
          </a:prstGeom>
          <a:noFill/>
          <a:ln w="25400">
            <a:solidFill>
              <a:srgbClr val="C0C0C0"/>
            </a:solidFill>
            <a:prstDash val="sysDot"/>
            <a:rou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087" name="Text Box 16"/>
          <p:cNvSpPr txBox="1">
            <a:spLocks noChangeArrowheads="1"/>
          </p:cNvSpPr>
          <p:nvPr/>
        </p:nvSpPr>
        <p:spPr bwMode="auto">
          <a:xfrm>
            <a:off x="1081319" y="2084623"/>
            <a:ext cx="2857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a:spcBef>
                <a:spcPct val="0"/>
              </a:spcBef>
              <a:buFont typeface="Arial" panose="020B0604020202020204" pitchFamily="34" charset="0"/>
              <a:buNone/>
            </a:pPr>
            <a:r>
              <a:rPr lang="en-US" altLang="zh-CN" sz="1600" b="1">
                <a:solidFill>
                  <a:srgbClr val="FFFFFF"/>
                </a:solidFill>
              </a:rPr>
              <a:t>2</a:t>
            </a:r>
          </a:p>
        </p:txBody>
      </p:sp>
      <p:grpSp>
        <p:nvGrpSpPr>
          <p:cNvPr id="46088" name="Group 17"/>
          <p:cNvGrpSpPr/>
          <p:nvPr/>
        </p:nvGrpSpPr>
        <p:grpSpPr bwMode="auto">
          <a:xfrm>
            <a:off x="885261" y="2617859"/>
            <a:ext cx="762000" cy="665163"/>
            <a:chOff x="0" y="0"/>
            <a:chExt cx="1549" cy="1351"/>
          </a:xfrm>
        </p:grpSpPr>
        <p:sp>
          <p:nvSpPr>
            <p:cNvPr id="46110"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46111"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46112" name="AutoShape 20"/>
            <p:cNvSpPr>
              <a:spLocks noChangeArrowheads="1"/>
            </p:cNvSpPr>
            <p:nvPr/>
          </p:nvSpPr>
          <p:spPr bwMode="auto">
            <a:xfrm>
              <a:off x="90" y="81"/>
              <a:ext cx="1349" cy="1167"/>
            </a:xfrm>
            <a:prstGeom prst="hexagon">
              <a:avLst>
                <a:gd name="adj" fmla="val 28894"/>
                <a:gd name="vf" fmla="val 115470"/>
              </a:avLst>
            </a:prstGeom>
            <a:gradFill rotWithShape="1">
              <a:gsLst>
                <a:gs pos="0">
                  <a:srgbClr val="744E03"/>
                </a:gs>
                <a:gs pos="100000">
                  <a:srgbClr val="FAA906"/>
                </a:gs>
              </a:gsLst>
              <a:lin ang="2700000" scaled="1"/>
            </a:gra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latin typeface="Arial" panose="020B0604020202020204" pitchFamily="34" charset="0"/>
              </a:endParaRPr>
            </a:p>
          </p:txBody>
        </p:sp>
      </p:grpSp>
      <p:sp>
        <p:nvSpPr>
          <p:cNvPr id="46089" name="Line 25"/>
          <p:cNvSpPr>
            <a:spLocks noChangeShapeType="1"/>
          </p:cNvSpPr>
          <p:nvPr/>
        </p:nvSpPr>
        <p:spPr bwMode="auto">
          <a:xfrm>
            <a:off x="1494864" y="3227459"/>
            <a:ext cx="7165975" cy="11113"/>
          </a:xfrm>
          <a:prstGeom prst="line">
            <a:avLst/>
          </a:prstGeom>
          <a:noFill/>
          <a:ln w="25400">
            <a:solidFill>
              <a:srgbClr val="C0C0C0"/>
            </a:solidFill>
            <a:prstDash val="sysDot"/>
            <a:rou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090" name="Text Box 27"/>
          <p:cNvSpPr txBox="1">
            <a:spLocks noChangeArrowheads="1"/>
          </p:cNvSpPr>
          <p:nvPr/>
        </p:nvSpPr>
        <p:spPr bwMode="auto">
          <a:xfrm>
            <a:off x="1116244" y="2758358"/>
            <a:ext cx="2857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a:spcBef>
                <a:spcPct val="0"/>
              </a:spcBef>
              <a:buFont typeface="Arial" panose="020B0604020202020204" pitchFamily="34" charset="0"/>
              <a:buNone/>
            </a:pPr>
            <a:r>
              <a:rPr lang="en-US" altLang="zh-CN" sz="1600" b="1">
                <a:solidFill>
                  <a:srgbClr val="FFFFFF"/>
                </a:solidFill>
              </a:rPr>
              <a:t>3</a:t>
            </a:r>
          </a:p>
        </p:txBody>
      </p:sp>
      <p:grpSp>
        <p:nvGrpSpPr>
          <p:cNvPr id="46091" name="Group 21"/>
          <p:cNvGrpSpPr/>
          <p:nvPr/>
        </p:nvGrpSpPr>
        <p:grpSpPr bwMode="auto">
          <a:xfrm>
            <a:off x="901136" y="3339219"/>
            <a:ext cx="762000" cy="665163"/>
            <a:chOff x="0" y="0"/>
            <a:chExt cx="1549" cy="1351"/>
          </a:xfrm>
        </p:grpSpPr>
        <p:sp>
          <p:nvSpPr>
            <p:cNvPr id="46107" name="AutoShape 22"/>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46108" name="AutoShape 23"/>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46109" name="AutoShape 24"/>
            <p:cNvSpPr>
              <a:spLocks noChangeArrowheads="1"/>
            </p:cNvSpPr>
            <p:nvPr/>
          </p:nvSpPr>
          <p:spPr bwMode="auto">
            <a:xfrm>
              <a:off x="90" y="81"/>
              <a:ext cx="1349" cy="1167"/>
            </a:xfrm>
            <a:prstGeom prst="hexagon">
              <a:avLst>
                <a:gd name="adj" fmla="val 28894"/>
                <a:gd name="vf" fmla="val 115470"/>
              </a:avLst>
            </a:prstGeom>
            <a:gradFill rotWithShape="1">
              <a:gsLst>
                <a:gs pos="0">
                  <a:srgbClr val="165446"/>
                </a:gs>
                <a:gs pos="100000">
                  <a:srgbClr val="2FB598"/>
                </a:gs>
              </a:gsLst>
              <a:lin ang="2700000" scaled="1"/>
            </a:gra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latin typeface="Arial" panose="020B0604020202020204" pitchFamily="34" charset="0"/>
              </a:endParaRPr>
            </a:p>
          </p:txBody>
        </p:sp>
      </p:grpSp>
      <p:sp>
        <p:nvSpPr>
          <p:cNvPr id="46092" name="Line 28"/>
          <p:cNvSpPr>
            <a:spLocks noChangeShapeType="1"/>
          </p:cNvSpPr>
          <p:nvPr/>
        </p:nvSpPr>
        <p:spPr bwMode="auto">
          <a:xfrm>
            <a:off x="1510739" y="3948816"/>
            <a:ext cx="7165975" cy="31750"/>
          </a:xfrm>
          <a:prstGeom prst="line">
            <a:avLst/>
          </a:prstGeom>
          <a:noFill/>
          <a:ln w="25400">
            <a:solidFill>
              <a:srgbClr val="C0C0C0"/>
            </a:solidFill>
            <a:prstDash val="sysDot"/>
            <a:rou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093" name="Text Box 30"/>
          <p:cNvSpPr txBox="1">
            <a:spLocks noChangeArrowheads="1"/>
          </p:cNvSpPr>
          <p:nvPr/>
        </p:nvSpPr>
        <p:spPr bwMode="auto">
          <a:xfrm>
            <a:off x="1132119" y="3479718"/>
            <a:ext cx="2857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a:spcBef>
                <a:spcPct val="0"/>
              </a:spcBef>
              <a:buFont typeface="Arial" panose="020B0604020202020204" pitchFamily="34" charset="0"/>
              <a:buNone/>
            </a:pPr>
            <a:r>
              <a:rPr lang="en-US" altLang="zh-CN" sz="1600" b="1">
                <a:solidFill>
                  <a:srgbClr val="FFFFFF"/>
                </a:solidFill>
              </a:rPr>
              <a:t>4</a:t>
            </a:r>
          </a:p>
        </p:txBody>
      </p:sp>
      <p:sp>
        <p:nvSpPr>
          <p:cNvPr id="46095" name="矩形 47"/>
          <p:cNvSpPr>
            <a:spLocks noChangeArrowheads="1"/>
          </p:cNvSpPr>
          <p:nvPr/>
        </p:nvSpPr>
        <p:spPr bwMode="auto">
          <a:xfrm>
            <a:off x="1836165" y="2070782"/>
            <a:ext cx="24929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zh-CN" altLang="zh-CN" sz="2000" b="1" dirty="0">
                <a:latin typeface="等线" panose="02010600030101010101" pitchFamily="2" charset="-122"/>
                <a:ea typeface="等线" panose="02010600030101010101" pitchFamily="2" charset="-122"/>
              </a:rPr>
              <a:t>我国煤矿防治水形势</a:t>
            </a:r>
          </a:p>
        </p:txBody>
      </p:sp>
      <p:sp>
        <p:nvSpPr>
          <p:cNvPr id="46096" name="矩形 47"/>
          <p:cNvSpPr>
            <a:spLocks noChangeArrowheads="1"/>
          </p:cNvSpPr>
          <p:nvPr/>
        </p:nvSpPr>
        <p:spPr bwMode="auto">
          <a:xfrm>
            <a:off x="1865021" y="2772345"/>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zh-CN" altLang="zh-CN" sz="2000" b="1" dirty="0">
                <a:latin typeface="等线" panose="02010600030101010101" pitchFamily="2" charset="-122"/>
                <a:ea typeface="等线" panose="02010600030101010101" pitchFamily="2" charset="-122"/>
              </a:rPr>
              <a:t>相关政策要求</a:t>
            </a:r>
          </a:p>
        </p:txBody>
      </p:sp>
      <p:sp>
        <p:nvSpPr>
          <p:cNvPr id="46097" name="矩形 47"/>
          <p:cNvSpPr>
            <a:spLocks noChangeArrowheads="1"/>
          </p:cNvSpPr>
          <p:nvPr/>
        </p:nvSpPr>
        <p:spPr bwMode="auto">
          <a:xfrm>
            <a:off x="1870708" y="3491732"/>
            <a:ext cx="42883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zh-CN" altLang="en-US" sz="2000" b="1" dirty="0">
                <a:latin typeface="等线" panose="02010600030101010101" pitchFamily="2" charset="-122"/>
                <a:ea typeface="等线" panose="02010600030101010101" pitchFamily="2" charset="-122"/>
              </a:rPr>
              <a:t>隐蔽致灾地质因素普查与治</a:t>
            </a:r>
            <a:r>
              <a:rPr lang="zh-CN" altLang="en-US" sz="2000" b="1" dirty="0" smtClean="0">
                <a:latin typeface="等线" panose="02010600030101010101" pitchFamily="2" charset="-122"/>
                <a:ea typeface="等线" panose="02010600030101010101" pitchFamily="2" charset="-122"/>
              </a:rPr>
              <a:t>理新技术</a:t>
            </a:r>
            <a:endParaRPr lang="zh-CN" altLang="en-US" sz="2000" b="1" dirty="0">
              <a:latin typeface="等线" panose="02010600030101010101" pitchFamily="2" charset="-122"/>
              <a:ea typeface="等线" panose="02010600030101010101" pitchFamily="2" charset="-122"/>
            </a:endParaRPr>
          </a:p>
        </p:txBody>
      </p:sp>
      <p:sp>
        <p:nvSpPr>
          <p:cNvPr id="46099" name="灯片编号占位符 1"/>
          <p:cNvSpPr txBox="1">
            <a:spLocks noGrp="1" noChangeArrowheads="1"/>
          </p:cNvSpPr>
          <p:nvPr/>
        </p:nvSpPr>
        <p:spPr bwMode="auto">
          <a:xfrm>
            <a:off x="8077200" y="635635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r" eaLnBrk="1" hangingPunct="1">
              <a:spcBef>
                <a:spcPct val="0"/>
              </a:spcBef>
              <a:buFont typeface="Arial" panose="020B0604020202020204" pitchFamily="34" charset="0"/>
              <a:buNone/>
            </a:pPr>
            <a:fld id="{40467349-8039-402E-8688-4A830427816E}" type="slidenum">
              <a:rPr lang="zh-CN" altLang="en-US" sz="1200">
                <a:solidFill>
                  <a:srgbClr val="898989"/>
                </a:solidFill>
              </a:rPr>
              <a:t>2</a:t>
            </a:fld>
            <a:endParaRPr lang="en-US" altLang="zh-CN" sz="1200">
              <a:solidFill>
                <a:srgbClr val="898989"/>
              </a:solidFill>
            </a:endParaRPr>
          </a:p>
        </p:txBody>
      </p:sp>
      <p:sp>
        <p:nvSpPr>
          <p:cNvPr id="39" name="Line 11"/>
          <p:cNvSpPr>
            <a:spLocks noChangeShapeType="1"/>
          </p:cNvSpPr>
          <p:nvPr/>
        </p:nvSpPr>
        <p:spPr bwMode="auto">
          <a:xfrm>
            <a:off x="1459624" y="1798279"/>
            <a:ext cx="5703342" cy="16591"/>
          </a:xfrm>
          <a:prstGeom prst="line">
            <a:avLst/>
          </a:prstGeom>
          <a:noFill/>
          <a:ln w="25400">
            <a:solidFill>
              <a:srgbClr val="C0C0C0"/>
            </a:solidFill>
            <a:prstDash val="sysDot"/>
            <a:round/>
            <a:tailEnd type="oval" w="med" len="med"/>
          </a:ln>
          <a:extLst>
            <a:ext uri="{909E8E84-426E-40DD-AFC4-6F175D3DCCD1}">
              <a14:hiddenFill xmlns:a14="http://schemas.microsoft.com/office/drawing/2010/main">
                <a:noFill/>
              </a14:hiddenFill>
            </a:ext>
          </a:extLst>
        </p:spPr>
        <p:txBody>
          <a:bodyPr wrap="none" anchor="ctr"/>
          <a:lstStyle/>
          <a:p>
            <a:endParaRPr lang="zh-CN" altLang="en-US" dirty="0">
              <a:highlight>
                <a:srgbClr val="0000FF"/>
              </a:highlight>
            </a:endParaRPr>
          </a:p>
        </p:txBody>
      </p:sp>
      <p:sp>
        <p:nvSpPr>
          <p:cNvPr id="41" name="矩形 47"/>
          <p:cNvSpPr>
            <a:spLocks noChangeArrowheads="1"/>
          </p:cNvSpPr>
          <p:nvPr/>
        </p:nvSpPr>
        <p:spPr bwMode="auto">
          <a:xfrm>
            <a:off x="1821571" y="1360766"/>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2000" b="1" dirty="0" smtClean="0">
                <a:latin typeface="等线" panose="02010600030101010101" pitchFamily="2" charset="-122"/>
                <a:ea typeface="等线" panose="02010600030101010101" pitchFamily="2" charset="-122"/>
              </a:rPr>
              <a:t>单位</a:t>
            </a:r>
            <a:r>
              <a:rPr lang="zh-CN" altLang="zh-CN" sz="2000" b="1" dirty="0" smtClean="0">
                <a:latin typeface="等线" panose="02010600030101010101" pitchFamily="2" charset="-122"/>
                <a:ea typeface="等线" panose="02010600030101010101" pitchFamily="2" charset="-122"/>
              </a:rPr>
              <a:t>简</a:t>
            </a:r>
            <a:r>
              <a:rPr lang="zh-CN" altLang="zh-CN" sz="2000" b="1" dirty="0">
                <a:latin typeface="等线" panose="02010600030101010101" pitchFamily="2" charset="-122"/>
                <a:ea typeface="等线" panose="02010600030101010101" pitchFamily="2" charset="-122"/>
              </a:rPr>
              <a:t>介</a:t>
            </a:r>
          </a:p>
        </p:txBody>
      </p:sp>
      <p:grpSp>
        <p:nvGrpSpPr>
          <p:cNvPr id="42" name="Group 3"/>
          <p:cNvGrpSpPr/>
          <p:nvPr/>
        </p:nvGrpSpPr>
        <p:grpSpPr bwMode="auto">
          <a:xfrm>
            <a:off x="873655" y="1260177"/>
            <a:ext cx="762000" cy="665162"/>
            <a:chOff x="0" y="0"/>
            <a:chExt cx="1549" cy="1351"/>
          </a:xfrm>
          <a:solidFill>
            <a:srgbClr val="00B050"/>
          </a:solidFill>
        </p:grpSpPr>
        <p:sp>
          <p:nvSpPr>
            <p:cNvPr id="43" name="AutoShape 4"/>
            <p:cNvSpPr>
              <a:spLocks noChangeArrowheads="1"/>
            </p:cNvSpPr>
            <p:nvPr/>
          </p:nvSpPr>
          <p:spPr bwMode="auto">
            <a:xfrm>
              <a:off x="13" y="23"/>
              <a:ext cx="1536" cy="1328"/>
            </a:xfrm>
            <a:prstGeom prst="hexagon">
              <a:avLst>
                <a:gd name="adj" fmla="val 28916"/>
                <a:gd name="vf" fmla="val 11547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44" name="AutoShape 5"/>
            <p:cNvSpPr>
              <a:spLocks noChangeArrowheads="1"/>
            </p:cNvSpPr>
            <p:nvPr/>
          </p:nvSpPr>
          <p:spPr bwMode="auto">
            <a:xfrm>
              <a:off x="0" y="0"/>
              <a:ext cx="1536" cy="1328"/>
            </a:xfrm>
            <a:prstGeom prst="hexagon">
              <a:avLst>
                <a:gd name="adj" fmla="val 28916"/>
                <a:gd name="vf" fmla="val 115470"/>
              </a:avLst>
            </a:prstGeom>
            <a:grpFill/>
            <a:ln w="9525">
              <a:solidFill>
                <a:srgbClr val="C0C0C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45" name="AutoShape 6"/>
            <p:cNvSpPr>
              <a:spLocks noChangeArrowheads="1"/>
            </p:cNvSpPr>
            <p:nvPr/>
          </p:nvSpPr>
          <p:spPr bwMode="auto">
            <a:xfrm>
              <a:off x="90" y="81"/>
              <a:ext cx="1349" cy="1167"/>
            </a:xfrm>
            <a:prstGeom prst="hexagon">
              <a:avLst>
                <a:gd name="adj" fmla="val 28894"/>
                <a:gd name="vf" fmla="val 115470"/>
              </a:avLst>
            </a:prstGeom>
            <a:grp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dirty="0">
                <a:solidFill>
                  <a:srgbClr val="000000"/>
                </a:solidFill>
                <a:latin typeface="Arial" panose="020B0604020202020204" pitchFamily="34" charset="0"/>
              </a:endParaRPr>
            </a:p>
          </p:txBody>
        </p:sp>
      </p:grpSp>
      <p:sp>
        <p:nvSpPr>
          <p:cNvPr id="50" name="Text Box 13"/>
          <p:cNvSpPr txBox="1">
            <a:spLocks noChangeArrowheads="1"/>
          </p:cNvSpPr>
          <p:nvPr/>
        </p:nvSpPr>
        <p:spPr bwMode="auto">
          <a:xfrm>
            <a:off x="1070702" y="1404193"/>
            <a:ext cx="2857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a:spcBef>
                <a:spcPct val="0"/>
              </a:spcBef>
              <a:buFont typeface="Arial" panose="020B0604020202020204" pitchFamily="34" charset="0"/>
              <a:buNone/>
            </a:pPr>
            <a:r>
              <a:rPr lang="en-US" altLang="zh-CN" sz="1600" b="1" dirty="0">
                <a:solidFill>
                  <a:srgbClr val="FFFFFF"/>
                </a:solidFill>
              </a:rPr>
              <a:t>1</a:t>
            </a:r>
          </a:p>
        </p:txBody>
      </p:sp>
      <p:grpSp>
        <p:nvGrpSpPr>
          <p:cNvPr id="3" name="Group 17"/>
          <p:cNvGrpSpPr/>
          <p:nvPr/>
        </p:nvGrpSpPr>
        <p:grpSpPr bwMode="auto">
          <a:xfrm>
            <a:off x="901771" y="4089154"/>
            <a:ext cx="762000" cy="665163"/>
            <a:chOff x="0" y="0"/>
            <a:chExt cx="1549" cy="1351"/>
          </a:xfrm>
        </p:grpSpPr>
        <p:sp>
          <p:nvSpPr>
            <p:cNvPr id="4"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5"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endParaRPr>
            </a:p>
          </p:txBody>
        </p:sp>
        <p:sp>
          <p:nvSpPr>
            <p:cNvPr id="6" name="AutoShape 20"/>
            <p:cNvSpPr>
              <a:spLocks noChangeArrowheads="1"/>
            </p:cNvSpPr>
            <p:nvPr/>
          </p:nvSpPr>
          <p:spPr bwMode="auto">
            <a:xfrm>
              <a:off x="90" y="81"/>
              <a:ext cx="1349" cy="1167"/>
            </a:xfrm>
            <a:prstGeom prst="hexagon">
              <a:avLst>
                <a:gd name="adj" fmla="val 28894"/>
                <a:gd name="vf" fmla="val 115470"/>
              </a:avLst>
            </a:prstGeom>
            <a:gradFill rotWithShape="1">
              <a:gsLst>
                <a:gs pos="0">
                  <a:srgbClr val="744E03"/>
                </a:gs>
                <a:gs pos="100000">
                  <a:srgbClr val="FAA906"/>
                </a:gs>
              </a:gsLst>
              <a:lin ang="2700000" scaled="1"/>
            </a:gra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zh-CN" sz="1600">
                <a:solidFill>
                  <a:srgbClr val="000000"/>
                </a:solidFill>
                <a:latin typeface="Arial" panose="020B0604020202020204" pitchFamily="34" charset="0"/>
              </a:endParaRPr>
            </a:p>
          </p:txBody>
        </p:sp>
      </p:grpSp>
      <p:sp>
        <p:nvSpPr>
          <p:cNvPr id="7" name="Line 25"/>
          <p:cNvSpPr>
            <a:spLocks noChangeShapeType="1"/>
          </p:cNvSpPr>
          <p:nvPr/>
        </p:nvSpPr>
        <p:spPr bwMode="auto">
          <a:xfrm>
            <a:off x="1511374" y="4698754"/>
            <a:ext cx="7165975" cy="11113"/>
          </a:xfrm>
          <a:prstGeom prst="line">
            <a:avLst/>
          </a:prstGeom>
          <a:noFill/>
          <a:ln w="25400">
            <a:solidFill>
              <a:srgbClr val="C0C0C0"/>
            </a:solidFill>
            <a:prstDash val="sysDot"/>
            <a:rou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8" name="Text Box 27"/>
          <p:cNvSpPr txBox="1">
            <a:spLocks noChangeArrowheads="1"/>
          </p:cNvSpPr>
          <p:nvPr/>
        </p:nvSpPr>
        <p:spPr bwMode="auto">
          <a:xfrm>
            <a:off x="1132754" y="4229653"/>
            <a:ext cx="2857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a:spcBef>
                <a:spcPct val="0"/>
              </a:spcBef>
              <a:buFont typeface="Arial" panose="020B0604020202020204" pitchFamily="34" charset="0"/>
              <a:buNone/>
            </a:pPr>
            <a:r>
              <a:rPr lang="en-US" altLang="zh-CN" sz="1600" b="1">
                <a:solidFill>
                  <a:srgbClr val="FFFFFF"/>
                </a:solidFill>
              </a:rPr>
              <a:t>5</a:t>
            </a:r>
          </a:p>
        </p:txBody>
      </p:sp>
      <p:sp>
        <p:nvSpPr>
          <p:cNvPr id="15" name="矩形 47"/>
          <p:cNvSpPr>
            <a:spLocks noChangeArrowheads="1"/>
          </p:cNvSpPr>
          <p:nvPr/>
        </p:nvSpPr>
        <p:spPr bwMode="auto">
          <a:xfrm>
            <a:off x="1865021" y="4228640"/>
            <a:ext cx="37753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spcBef>
                <a:spcPct val="0"/>
              </a:spcBef>
              <a:buNone/>
            </a:pPr>
            <a:r>
              <a:rPr lang="zh-CN" altLang="en-US" sz="2000" b="1" dirty="0">
                <a:latin typeface="等线" panose="02010600030101010101" pitchFamily="2" charset="-122"/>
                <a:ea typeface="等线" panose="02010600030101010101" pitchFamily="2" charset="-122"/>
              </a:rPr>
              <a:t>隐蔽致灾地质因素普</a:t>
            </a:r>
            <a:r>
              <a:rPr lang="zh-CN" altLang="en-US" sz="2000" b="1" dirty="0" smtClean="0">
                <a:latin typeface="等线" panose="02010600030101010101" pitchFamily="2" charset="-122"/>
                <a:ea typeface="等线" panose="02010600030101010101" pitchFamily="2" charset="-122"/>
              </a:rPr>
              <a:t>查技术展望</a:t>
            </a:r>
            <a:endParaRPr lang="en-US" altLang="zh-CN" sz="2000" b="1" dirty="0">
              <a:latin typeface="等线" panose="02010600030101010101" pitchFamily="2" charset="-122"/>
              <a:ea typeface="等线" panose="02010600030101010101" pitchFamily="2" charset="-122"/>
              <a:sym typeface="+mn-ea"/>
            </a:endParaRPr>
          </a:p>
        </p:txBody>
      </p:sp>
      <p:sp>
        <p:nvSpPr>
          <p:cNvPr id="21" name="Text Box 13"/>
          <p:cNvSpPr txBox="1">
            <a:spLocks noChangeArrowheads="1"/>
          </p:cNvSpPr>
          <p:nvPr/>
        </p:nvSpPr>
        <p:spPr bwMode="auto">
          <a:xfrm>
            <a:off x="1130392" y="4686911"/>
            <a:ext cx="2857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a:spcBef>
                <a:spcPct val="0"/>
              </a:spcBef>
              <a:buFont typeface="Arial" panose="020B0604020202020204" pitchFamily="34" charset="0"/>
              <a:buNone/>
            </a:pPr>
            <a:r>
              <a:rPr lang="en-US" altLang="zh-CN" sz="1600" b="1" dirty="0">
                <a:solidFill>
                  <a:srgbClr val="FFFFFF"/>
                </a:solidFill>
              </a:rPr>
              <a:t>6</a:t>
            </a:r>
          </a:p>
        </p:txBody>
      </p:sp>
      <p:grpSp>
        <p:nvGrpSpPr>
          <p:cNvPr id="53" name="组合 3"/>
          <p:cNvGrpSpPr/>
          <p:nvPr/>
        </p:nvGrpSpPr>
        <p:grpSpPr>
          <a:xfrm>
            <a:off x="6206" y="-107975"/>
            <a:ext cx="9721850" cy="856906"/>
            <a:chOff x="170694" y="177982"/>
            <a:chExt cx="3936003" cy="781165"/>
          </a:xfrm>
        </p:grpSpPr>
        <p:sp>
          <p:nvSpPr>
            <p:cNvPr id="54" name="等腰三角形 53"/>
            <p:cNvSpPr/>
            <p:nvPr/>
          </p:nvSpPr>
          <p:spPr>
            <a:xfrm>
              <a:off x="1233863" y="177982"/>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55" name="等腰三角形 54"/>
            <p:cNvSpPr/>
            <p:nvPr/>
          </p:nvSpPr>
          <p:spPr>
            <a:xfrm flipV="1">
              <a:off x="200258" y="602633"/>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56" name="矩形 55"/>
            <p:cNvSpPr/>
            <p:nvPr/>
          </p:nvSpPr>
          <p:spPr>
            <a:xfrm>
              <a:off x="170694" y="261768"/>
              <a:ext cx="3936003" cy="611981"/>
            </a:xfrm>
            <a:prstGeom prst="rect">
              <a:avLst/>
            </a:prstGeom>
            <a:solidFill>
              <a:srgbClr val="1AB5E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57" name="平行四边形 56"/>
            <p:cNvSpPr/>
            <p:nvPr/>
          </p:nvSpPr>
          <p:spPr>
            <a:xfrm>
              <a:off x="376965" y="178257"/>
              <a:ext cx="1036076" cy="779005"/>
            </a:xfrm>
            <a:prstGeom prst="parallelogram">
              <a:avLst>
                <a:gd name="adj" fmla="val 48207"/>
              </a:avLst>
            </a:prstGeom>
            <a:solidFill>
              <a:srgbClr val="FF8A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58" name="文本框 6"/>
            <p:cNvSpPr txBox="1"/>
            <p:nvPr/>
          </p:nvSpPr>
          <p:spPr>
            <a:xfrm>
              <a:off x="650907" y="284178"/>
              <a:ext cx="569115" cy="559763"/>
            </a:xfrm>
            <a:prstGeom prst="rect">
              <a:avLst/>
            </a:prstGeom>
            <a:noFill/>
          </p:spPr>
          <p:txBody>
            <a:bodyPr wrap="square" lIns="68567" tIns="34283" rIns="68567" bIns="34283" rtlCol="0">
              <a:spAutoFit/>
            </a:bodyPr>
            <a:lstStyle/>
            <a:p>
              <a:pPr defTabSz="685800" fontAlgn="auto">
                <a:spcBef>
                  <a:spcPts val="0"/>
                </a:spcBef>
                <a:spcAft>
                  <a:spcPts val="0"/>
                </a:spcAft>
                <a:defRPr/>
              </a:pPr>
              <a:endParaRPr lang="zh-CN" altLang="en-US" sz="8000" dirty="0">
                <a:solidFill>
                  <a:prstClr val="white">
                    <a:lumMod val="95000"/>
                  </a:prstClr>
                </a:solidFill>
                <a:cs typeface="Arial" panose="020B0604020202020204" pitchFamily="34" charset="0"/>
                <a:sym typeface="+mn-lt"/>
              </a:endParaRPr>
            </a:p>
          </p:txBody>
        </p:sp>
      </p:grpSp>
      <p:sp>
        <p:nvSpPr>
          <p:cNvPr id="60" name="TextBox 48"/>
          <p:cNvSpPr txBox="1"/>
          <p:nvPr/>
        </p:nvSpPr>
        <p:spPr>
          <a:xfrm>
            <a:off x="3970306" y="108049"/>
            <a:ext cx="6840760" cy="530902"/>
          </a:xfrm>
          <a:prstGeom prst="rect">
            <a:avLst/>
          </a:prstGeom>
          <a:noFill/>
        </p:spPr>
        <p:txBody>
          <a:bodyPr wrap="square" lIns="68571" tIns="34284" rIns="68571" bIns="34284" rtlCol="0">
            <a:spAutoFit/>
          </a:bodyPr>
          <a:lstStyle/>
          <a:p>
            <a:pPr defTabSz="685800" fontAlgn="auto">
              <a:spcBef>
                <a:spcPts val="0"/>
              </a:spcBef>
              <a:spcAft>
                <a:spcPts val="0"/>
              </a:spcAft>
            </a:pPr>
            <a:r>
              <a:rPr lang="zh-CN" altLang="en-US" sz="3000" dirty="0">
                <a:solidFill>
                  <a:srgbClr val="291AE6"/>
                </a:solidFill>
                <a:latin typeface="黑体" panose="02010609060101010101" pitchFamily="49" charset="-122"/>
                <a:ea typeface="黑体" panose="02010609060101010101" pitchFamily="49" charset="-122"/>
                <a:cs typeface="+mn-ea"/>
                <a:sym typeface="+mn-lt"/>
              </a:rPr>
              <a:t>交</a:t>
            </a:r>
            <a:r>
              <a:rPr lang="zh-CN" altLang="en-US" sz="3000" dirty="0" smtClean="0">
                <a:solidFill>
                  <a:srgbClr val="291AE6"/>
                </a:solidFill>
                <a:latin typeface="黑体" panose="02010609060101010101" pitchFamily="49" charset="-122"/>
                <a:ea typeface="黑体" panose="02010609060101010101" pitchFamily="49" charset="-122"/>
                <a:cs typeface="+mn-ea"/>
                <a:sym typeface="+mn-lt"/>
              </a:rPr>
              <a:t>流提纲</a:t>
            </a:r>
            <a:endParaRPr lang="zh-CN" altLang="en-US" sz="3000" dirty="0">
              <a:solidFill>
                <a:srgbClr val="291AE6"/>
              </a:solidFill>
              <a:latin typeface="黑体" panose="02010609060101010101" pitchFamily="49" charset="-122"/>
              <a:ea typeface="黑体" panose="02010609060101010101" pitchFamily="49" charset="-122"/>
              <a:cs typeface="+mn-ea"/>
              <a:sym typeface="+mn-lt"/>
            </a:endParaRPr>
          </a:p>
        </p:txBody>
      </p:sp>
      <p:pic>
        <p:nvPicPr>
          <p:cNvPr id="52"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419" y="-7542"/>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650207" y="1692225"/>
            <a:ext cx="8675214" cy="2037481"/>
          </a:xfrm>
          <a:prstGeom prst="rect">
            <a:avLst/>
          </a:prstGeom>
          <a:noFill/>
        </p:spPr>
        <p:txBody>
          <a:bodyPr wrap="square" rtlCol="0" anchor="t">
            <a:spAutoFit/>
          </a:bodyPr>
          <a:lstStyle/>
          <a:p>
            <a:pPr algn="l">
              <a:lnSpc>
                <a:spcPct val="150000"/>
              </a:lnSpc>
              <a:spcBef>
                <a:spcPct val="20000"/>
              </a:spcBef>
            </a:pPr>
            <a:r>
              <a:rPr sz="1600" dirty="0">
                <a:latin typeface="黑体" panose="02010609060101010101" pitchFamily="49" charset="-122"/>
                <a:ea typeface="黑体" panose="02010609060101010101" pitchFamily="49" charset="-122"/>
                <a:sym typeface="宋体" panose="02010600030101010101" pitchFamily="2" charset="-122"/>
              </a:rPr>
              <a:t>三维地震勘探对断层的控制:</a:t>
            </a:r>
          </a:p>
          <a:p>
            <a:pPr algn="l">
              <a:lnSpc>
                <a:spcPct val="150000"/>
              </a:lnSpc>
              <a:spcBef>
                <a:spcPct val="20000"/>
              </a:spcBef>
            </a:pPr>
            <a:r>
              <a:rPr sz="1600" dirty="0">
                <a:latin typeface="黑体" panose="02010609060101010101" pitchFamily="49" charset="-122"/>
                <a:ea typeface="黑体" panose="02010609060101010101" pitchFamily="49" charset="-122"/>
                <a:sym typeface="宋体" panose="02010600030101010101" pitchFamily="2" charset="-122"/>
              </a:rPr>
              <a:t>    </a:t>
            </a:r>
            <a:r>
              <a:rPr lang="en-US" sz="1600" dirty="0" smtClean="0">
                <a:latin typeface="黑体" panose="02010609060101010101" pitchFamily="49" charset="-122"/>
                <a:ea typeface="黑体" panose="02010609060101010101" pitchFamily="49" charset="-122"/>
                <a:sym typeface="宋体" panose="02010600030101010101" pitchFamily="2" charset="-122"/>
              </a:rPr>
              <a:t>1.</a:t>
            </a:r>
            <a:r>
              <a:rPr sz="1600" dirty="0" smtClean="0">
                <a:solidFill>
                  <a:srgbClr val="C00000"/>
                </a:solidFill>
                <a:latin typeface="黑体" panose="02010609060101010101" pitchFamily="49" charset="-122"/>
                <a:ea typeface="黑体" panose="02010609060101010101" pitchFamily="49" charset="-122"/>
                <a:sym typeface="宋体" panose="02010600030101010101" pitchFamily="2" charset="-122"/>
              </a:rPr>
              <a:t>常规三维地震</a:t>
            </a:r>
            <a:r>
              <a:rPr sz="1600" dirty="0" smtClean="0">
                <a:latin typeface="黑体" panose="02010609060101010101" pitchFamily="49" charset="-122"/>
                <a:ea typeface="黑体" panose="02010609060101010101" pitchFamily="49" charset="-122"/>
                <a:sym typeface="宋体" panose="02010600030101010101" pitchFamily="2" charset="-122"/>
              </a:rPr>
              <a:t>查明主要煤层中落差</a:t>
            </a:r>
            <a:r>
              <a:rPr lang="zh-CN" altLang="en-US" sz="1600" dirty="0" smtClean="0">
                <a:solidFill>
                  <a:srgbClr val="C00000"/>
                </a:solidFill>
                <a:latin typeface="黑体" panose="02010609060101010101" pitchFamily="49" charset="-122"/>
                <a:ea typeface="黑体" panose="02010609060101010101" pitchFamily="49" charset="-122"/>
                <a:sym typeface="宋体" panose="02010600030101010101" pitchFamily="2" charset="-122"/>
              </a:rPr>
              <a:t>≥</a:t>
            </a:r>
            <a:r>
              <a:rPr sz="1600" dirty="0" smtClean="0">
                <a:solidFill>
                  <a:srgbClr val="C00000"/>
                </a:solidFill>
                <a:latin typeface="黑体" panose="02010609060101010101" pitchFamily="49" charset="-122"/>
                <a:ea typeface="黑体" panose="02010609060101010101" pitchFamily="49" charset="-122"/>
                <a:sym typeface="宋体" panose="02010600030101010101" pitchFamily="2" charset="-122"/>
              </a:rPr>
              <a:t>5m</a:t>
            </a:r>
            <a:r>
              <a:rPr sz="1600" dirty="0">
                <a:solidFill>
                  <a:srgbClr val="C00000"/>
                </a:solidFill>
                <a:latin typeface="黑体" panose="02010609060101010101" pitchFamily="49" charset="-122"/>
                <a:ea typeface="黑体" panose="02010609060101010101" pitchFamily="49" charset="-122"/>
                <a:sym typeface="宋体" panose="02010600030101010101" pitchFamily="2" charset="-122"/>
              </a:rPr>
              <a:t>的断层（复杂及以上地区落差8m），其平面位置误差不大于30m</a:t>
            </a:r>
            <a:r>
              <a:rPr sz="1600" dirty="0">
                <a:latin typeface="黑体" panose="02010609060101010101" pitchFamily="49" charset="-122"/>
                <a:ea typeface="黑体" panose="02010609060101010101" pitchFamily="49" charset="-122"/>
                <a:sym typeface="宋体" panose="02010600030101010101" pitchFamily="2" charset="-122"/>
              </a:rPr>
              <a:t>。</a:t>
            </a:r>
          </a:p>
          <a:p>
            <a:pPr algn="l">
              <a:lnSpc>
                <a:spcPct val="150000"/>
              </a:lnSpc>
              <a:spcBef>
                <a:spcPct val="20000"/>
              </a:spcBef>
            </a:pPr>
            <a:r>
              <a:rPr sz="1600" dirty="0">
                <a:latin typeface="黑体" panose="02010609060101010101" pitchFamily="49" charset="-122"/>
                <a:ea typeface="黑体" panose="02010609060101010101" pitchFamily="49" charset="-122"/>
                <a:sym typeface="宋体" panose="02010600030101010101" pitchFamily="2" charset="-122"/>
              </a:rPr>
              <a:t>    </a:t>
            </a:r>
            <a:r>
              <a:rPr lang="en-US" sz="1600" dirty="0" smtClean="0">
                <a:latin typeface="黑体" panose="02010609060101010101" pitchFamily="49" charset="-122"/>
                <a:ea typeface="黑体" panose="02010609060101010101" pitchFamily="49" charset="-122"/>
                <a:sym typeface="宋体" panose="02010600030101010101" pitchFamily="2" charset="-122"/>
              </a:rPr>
              <a:t>2.</a:t>
            </a:r>
            <a:r>
              <a:rPr sz="1600" dirty="0" smtClean="0">
                <a:solidFill>
                  <a:srgbClr val="C00000"/>
                </a:solidFill>
                <a:latin typeface="黑体" panose="02010609060101010101" pitchFamily="49" charset="-122"/>
                <a:ea typeface="黑体" panose="02010609060101010101" pitchFamily="49" charset="-122"/>
                <a:sym typeface="宋体" panose="02010600030101010101" pitchFamily="2" charset="-122"/>
              </a:rPr>
              <a:t>高密度三维地震</a:t>
            </a:r>
            <a:r>
              <a:rPr sz="1600" dirty="0" smtClean="0">
                <a:latin typeface="黑体" panose="02010609060101010101" pitchFamily="49" charset="-122"/>
                <a:ea typeface="黑体" panose="02010609060101010101" pitchFamily="49" charset="-122"/>
                <a:sym typeface="宋体" panose="02010600030101010101" pitchFamily="2" charset="-122"/>
              </a:rPr>
              <a:t>查明主要煤层中落差</a:t>
            </a:r>
            <a:r>
              <a:rPr sz="1600" dirty="0" smtClean="0">
                <a:solidFill>
                  <a:srgbClr val="C00000"/>
                </a:solidFill>
                <a:latin typeface="黑体" panose="02010609060101010101" pitchFamily="49" charset="-122"/>
                <a:ea typeface="黑体" panose="02010609060101010101" pitchFamily="49" charset="-122"/>
                <a:sym typeface="宋体" panose="02010600030101010101" pitchFamily="2" charset="-122"/>
              </a:rPr>
              <a:t>大于</a:t>
            </a:r>
            <a:r>
              <a:rPr sz="1600" dirty="0">
                <a:solidFill>
                  <a:srgbClr val="C00000"/>
                </a:solidFill>
                <a:latin typeface="黑体" panose="02010609060101010101" pitchFamily="49" charset="-122"/>
                <a:ea typeface="黑体" panose="02010609060101010101" pitchFamily="49" charset="-122"/>
                <a:sym typeface="宋体" panose="02010600030101010101" pitchFamily="2" charset="-122"/>
              </a:rPr>
              <a:t>3m的断层（复杂及以上地区落差5m）</a:t>
            </a:r>
            <a:r>
              <a:rPr sz="1600" dirty="0">
                <a:latin typeface="黑体" panose="02010609060101010101" pitchFamily="49" charset="-122"/>
                <a:ea typeface="黑体" panose="02010609060101010101" pitchFamily="49" charset="-122"/>
                <a:sym typeface="宋体" panose="02010600030101010101" pitchFamily="2" charset="-122"/>
              </a:rPr>
              <a:t>，其</a:t>
            </a:r>
            <a:r>
              <a:rPr sz="1600" dirty="0">
                <a:solidFill>
                  <a:srgbClr val="C00000"/>
                </a:solidFill>
                <a:latin typeface="黑体" panose="02010609060101010101" pitchFamily="49" charset="-122"/>
                <a:ea typeface="黑体" panose="02010609060101010101" pitchFamily="49" charset="-122"/>
                <a:sym typeface="宋体" panose="02010600030101010101" pitchFamily="2" charset="-122"/>
              </a:rPr>
              <a:t>平面位置误差不大于20m</a:t>
            </a:r>
            <a:r>
              <a:rPr sz="1600" dirty="0">
                <a:latin typeface="黑体" panose="02010609060101010101" pitchFamily="49" charset="-122"/>
                <a:ea typeface="黑体" panose="02010609060101010101" pitchFamily="49" charset="-122"/>
                <a:sym typeface="宋体" panose="02010600030101010101" pitchFamily="2" charset="-122"/>
              </a:rPr>
              <a:t>。</a:t>
            </a:r>
            <a:endParaRPr sz="1600" dirty="0">
              <a:latin typeface="黑体" panose="02010609060101010101" pitchFamily="49" charset="-122"/>
              <a:ea typeface="黑体" panose="02010609060101010101" pitchFamily="49" charset="-122"/>
            </a:endParaRPr>
          </a:p>
        </p:txBody>
      </p:sp>
      <p:sp>
        <p:nvSpPr>
          <p:cNvPr id="9" name="文本框 8"/>
          <p:cNvSpPr txBox="1"/>
          <p:nvPr/>
        </p:nvSpPr>
        <p:spPr>
          <a:xfrm>
            <a:off x="684461" y="883132"/>
            <a:ext cx="4185761" cy="338554"/>
          </a:xfrm>
          <a:prstGeom prst="rect">
            <a:avLst/>
          </a:prstGeom>
          <a:noFill/>
        </p:spPr>
        <p:txBody>
          <a:bodyPr wrap="none" rtlCol="0">
            <a:spAutoFit/>
          </a:bodyPr>
          <a:lstStyle/>
          <a:p>
            <a:pPr algn="l"/>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1</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构造</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精</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细探</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测</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高</a:t>
            </a:r>
            <a:r>
              <a:rPr lang="zh-CN" altLang="en-US" sz="1600" dirty="0">
                <a:solidFill>
                  <a:srgbClr val="FF0000"/>
                </a:solidFill>
                <a:latin typeface="黑体" panose="02010609060101010101" pitchFamily="49" charset="-122"/>
                <a:ea typeface="黑体" panose="02010609060101010101" pitchFamily="49" charset="-122"/>
                <a:sym typeface="Arial" panose="020B0604020202020204" pitchFamily="34" charset="0"/>
              </a:rPr>
              <a:t>密</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度三维</a:t>
            </a:r>
            <a:r>
              <a:rPr lang="zh-CN" altLang="en-US" sz="1600" dirty="0" smtClean="0">
                <a:solidFill>
                  <a:srgbClr val="0000FF"/>
                </a:solidFill>
                <a:latin typeface="黑体" panose="02010609060101010101" pitchFamily="49" charset="-122"/>
                <a:ea typeface="黑体" panose="02010609060101010101" pitchFamily="49" charset="-122"/>
                <a:sym typeface="Arial" panose="020B0604020202020204" pitchFamily="34" charset="0"/>
              </a:rPr>
              <a:t>地</a:t>
            </a:r>
            <a:r>
              <a:rPr lang="zh-CN" altLang="en-US" sz="1600" dirty="0">
                <a:solidFill>
                  <a:srgbClr val="0000FF"/>
                </a:solidFill>
                <a:latin typeface="黑体" panose="02010609060101010101" pitchFamily="49" charset="-122"/>
                <a:ea typeface="黑体" panose="02010609060101010101" pitchFamily="49" charset="-122"/>
                <a:sym typeface="Arial" panose="020B0604020202020204" pitchFamily="34" charset="0"/>
              </a:rPr>
              <a:t>震勘探</a:t>
            </a:r>
            <a:endParaRPr lang="zh-CN" altLang="en-US" sz="1600" dirty="0">
              <a:solidFill>
                <a:srgbClr val="0000FF"/>
              </a:solidFill>
              <a:latin typeface="黑体" panose="02010609060101010101" pitchFamily="49" charset="-122"/>
              <a:ea typeface="黑体" panose="02010609060101010101" pitchFamily="49" charset="-122"/>
            </a:endParaRPr>
          </a:p>
        </p:txBody>
      </p:sp>
      <p:sp>
        <p:nvSpPr>
          <p:cNvPr id="13"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1" name="Group 3"/>
          <p:cNvGrpSpPr/>
          <p:nvPr/>
        </p:nvGrpSpPr>
        <p:grpSpPr>
          <a:xfrm>
            <a:off x="1655571" y="1264631"/>
            <a:ext cx="6482715" cy="3869055"/>
            <a:chOff x="0" y="0"/>
            <a:chExt cx="4368" cy="2448"/>
          </a:xfrm>
        </p:grpSpPr>
        <p:grpSp>
          <p:nvGrpSpPr>
            <p:cNvPr id="22532" name="Group 4"/>
            <p:cNvGrpSpPr/>
            <p:nvPr/>
          </p:nvGrpSpPr>
          <p:grpSpPr>
            <a:xfrm>
              <a:off x="0" y="0"/>
              <a:ext cx="4368" cy="2448"/>
              <a:chOff x="0" y="0"/>
              <a:chExt cx="6660" cy="4680"/>
            </a:xfrm>
          </p:grpSpPr>
          <p:sp>
            <p:nvSpPr>
              <p:cNvPr id="22533" name="Rectangle 5"/>
              <p:cNvSpPr/>
              <p:nvPr/>
            </p:nvSpPr>
            <p:spPr>
              <a:xfrm>
                <a:off x="0" y="0"/>
                <a:ext cx="6480" cy="4368"/>
              </a:xfrm>
              <a:prstGeom prst="rect">
                <a:avLst/>
              </a:prstGeom>
              <a:solidFill>
                <a:srgbClr val="CCFFCC"/>
              </a:solidFill>
              <a:ln w="9525" cap="flat" cmpd="sng">
                <a:solidFill>
                  <a:srgbClr val="000000"/>
                </a:solidFill>
                <a:prstDash val="solid"/>
                <a:miter/>
                <a:headEnd type="none" w="med" len="med"/>
                <a:tailEnd type="none" w="med" len="med"/>
              </a:ln>
            </p:spPr>
            <p:txBody>
              <a:bodyPr/>
              <a:lstStyle/>
              <a:p>
                <a:pPr eaLnBrk="1" hangingPunct="1"/>
                <a:endParaRPr lang="zh-CN" altLang="en-US" dirty="0">
                  <a:latin typeface="Times New Roman" panose="02020603050405020304" pitchFamily="18" charset="0"/>
                </a:endParaRPr>
              </a:p>
            </p:txBody>
          </p:sp>
          <p:pic>
            <p:nvPicPr>
              <p:cNvPr id="22534" name="Picture 6" descr="彩色断层"/>
              <p:cNvPicPr>
                <a:picLocks noChangeAspect="1"/>
              </p:cNvPicPr>
              <p:nvPr/>
            </p:nvPicPr>
            <p:blipFill>
              <a:blip r:embed="rId3"/>
              <a:stretch>
                <a:fillRect/>
              </a:stretch>
            </p:blipFill>
            <p:spPr>
              <a:xfrm>
                <a:off x="356" y="455"/>
                <a:ext cx="5285" cy="3575"/>
              </a:xfrm>
              <a:prstGeom prst="rect">
                <a:avLst/>
              </a:prstGeom>
              <a:noFill/>
              <a:ln w="9525">
                <a:noFill/>
              </a:ln>
            </p:spPr>
          </p:pic>
          <p:sp>
            <p:nvSpPr>
              <p:cNvPr id="22535" name="Text Box 7"/>
              <p:cNvSpPr txBox="1"/>
              <p:nvPr/>
            </p:nvSpPr>
            <p:spPr>
              <a:xfrm>
                <a:off x="180" y="4030"/>
                <a:ext cx="6300" cy="650"/>
              </a:xfrm>
              <a:prstGeom prst="rect">
                <a:avLst/>
              </a:prstGeom>
              <a:noFill/>
              <a:ln w="9525">
                <a:noFill/>
              </a:ln>
            </p:spPr>
            <p:txBody>
              <a:bodyPr/>
              <a:lstStyle/>
              <a:p>
                <a:pPr algn="just"/>
                <a:endParaRPr lang="zh-CN" altLang="en-US" sz="1000" dirty="0">
                  <a:solidFill>
                    <a:schemeClr val="tx1"/>
                  </a:solidFill>
                  <a:latin typeface="Times New Roman" panose="02020603050405020304" pitchFamily="18" charset="0"/>
                </a:endParaRPr>
              </a:p>
            </p:txBody>
          </p:sp>
          <p:sp>
            <p:nvSpPr>
              <p:cNvPr id="22536" name="Line 8"/>
              <p:cNvSpPr/>
              <p:nvPr/>
            </p:nvSpPr>
            <p:spPr>
              <a:xfrm>
                <a:off x="3420" y="312"/>
                <a:ext cx="1080" cy="0"/>
              </a:xfrm>
              <a:prstGeom prst="line">
                <a:avLst/>
              </a:prstGeom>
              <a:ln w="9525" cap="flat" cmpd="sng">
                <a:solidFill>
                  <a:srgbClr val="000000"/>
                </a:solidFill>
                <a:prstDash val="solid"/>
                <a:headEnd type="none" w="med" len="med"/>
                <a:tailEnd type="none" w="med" len="med"/>
              </a:ln>
            </p:spPr>
          </p:sp>
          <p:sp>
            <p:nvSpPr>
              <p:cNvPr id="22537" name="Text Box 9"/>
              <p:cNvSpPr txBox="1"/>
              <p:nvPr/>
            </p:nvSpPr>
            <p:spPr>
              <a:xfrm>
                <a:off x="4680" y="0"/>
                <a:ext cx="1080" cy="454"/>
              </a:xfrm>
              <a:prstGeom prst="rect">
                <a:avLst/>
              </a:prstGeom>
              <a:noFill/>
              <a:ln w="9525">
                <a:noFill/>
              </a:ln>
            </p:spPr>
            <p:txBody>
              <a:bodyPr/>
              <a:lstStyle/>
              <a:p>
                <a:pPr algn="just"/>
                <a:r>
                  <a:rPr lang="zh-CN" altLang="en-US" sz="1600" dirty="0">
                    <a:solidFill>
                      <a:srgbClr val="250CE0"/>
                    </a:solidFill>
                    <a:latin typeface="Times New Roman" panose="02020603050405020304" pitchFamily="18" charset="0"/>
                  </a:rPr>
                  <a:t>100m</a:t>
                </a:r>
              </a:p>
            </p:txBody>
          </p:sp>
          <p:sp>
            <p:nvSpPr>
              <p:cNvPr id="22538" name="Text Box 10"/>
              <p:cNvSpPr txBox="1"/>
              <p:nvPr/>
            </p:nvSpPr>
            <p:spPr>
              <a:xfrm>
                <a:off x="5580" y="1560"/>
                <a:ext cx="1080" cy="468"/>
              </a:xfrm>
              <a:prstGeom prst="rect">
                <a:avLst/>
              </a:prstGeom>
              <a:noFill/>
              <a:ln w="9525">
                <a:noFill/>
              </a:ln>
            </p:spPr>
            <p:txBody>
              <a:bodyPr/>
              <a:lstStyle/>
              <a:p>
                <a:pPr algn="just"/>
                <a:r>
                  <a:rPr lang="zh-CN" altLang="en-US" sz="1600" dirty="0">
                    <a:solidFill>
                      <a:srgbClr val="250CE0"/>
                    </a:solidFill>
                    <a:latin typeface="Times New Roman" panose="02020603050405020304" pitchFamily="18" charset="0"/>
                  </a:rPr>
                  <a:t>350ms</a:t>
                </a:r>
              </a:p>
            </p:txBody>
          </p:sp>
          <p:sp>
            <p:nvSpPr>
              <p:cNvPr id="22539" name="Text Box 11"/>
              <p:cNvSpPr txBox="1"/>
              <p:nvPr/>
            </p:nvSpPr>
            <p:spPr>
              <a:xfrm>
                <a:off x="5580" y="312"/>
                <a:ext cx="1080" cy="468"/>
              </a:xfrm>
              <a:prstGeom prst="rect">
                <a:avLst/>
              </a:prstGeom>
              <a:noFill/>
              <a:ln w="9525">
                <a:noFill/>
              </a:ln>
            </p:spPr>
            <p:txBody>
              <a:bodyPr/>
              <a:lstStyle/>
              <a:p>
                <a:pPr algn="just"/>
                <a:r>
                  <a:rPr lang="zh-CN" altLang="en-US" sz="1600" dirty="0">
                    <a:solidFill>
                      <a:srgbClr val="250CE0"/>
                    </a:solidFill>
                    <a:latin typeface="Times New Roman" panose="02020603050405020304" pitchFamily="18" charset="0"/>
                  </a:rPr>
                  <a:t>300ms</a:t>
                </a:r>
              </a:p>
            </p:txBody>
          </p:sp>
          <p:sp>
            <p:nvSpPr>
              <p:cNvPr id="22540" name="Line 12"/>
              <p:cNvSpPr/>
              <p:nvPr/>
            </p:nvSpPr>
            <p:spPr>
              <a:xfrm>
                <a:off x="5760" y="2340"/>
                <a:ext cx="0" cy="936"/>
              </a:xfrm>
              <a:prstGeom prst="line">
                <a:avLst/>
              </a:prstGeom>
              <a:ln w="9525" cap="flat" cmpd="sng">
                <a:solidFill>
                  <a:srgbClr val="000000"/>
                </a:solidFill>
                <a:prstDash val="solid"/>
                <a:headEnd type="none" w="med" len="med"/>
                <a:tailEnd type="none" w="med" len="med"/>
              </a:ln>
            </p:spPr>
          </p:sp>
          <p:sp>
            <p:nvSpPr>
              <p:cNvPr id="22541" name="Text Box 13"/>
              <p:cNvSpPr txBox="1"/>
              <p:nvPr/>
            </p:nvSpPr>
            <p:spPr>
              <a:xfrm>
                <a:off x="5580" y="3276"/>
                <a:ext cx="900" cy="468"/>
              </a:xfrm>
              <a:prstGeom prst="rect">
                <a:avLst/>
              </a:prstGeom>
              <a:noFill/>
              <a:ln w="9525">
                <a:noFill/>
              </a:ln>
            </p:spPr>
            <p:txBody>
              <a:bodyPr/>
              <a:lstStyle/>
              <a:p>
                <a:pPr algn="just"/>
                <a:r>
                  <a:rPr lang="zh-CN" altLang="en-US" sz="1600" dirty="0">
                    <a:solidFill>
                      <a:srgbClr val="250CE0"/>
                    </a:solidFill>
                    <a:latin typeface="Times New Roman" panose="02020603050405020304" pitchFamily="18" charset="0"/>
                  </a:rPr>
                  <a:t>100m</a:t>
                </a:r>
              </a:p>
            </p:txBody>
          </p:sp>
        </p:grpSp>
        <p:sp>
          <p:nvSpPr>
            <p:cNvPr id="22542" name="Text Box 14"/>
            <p:cNvSpPr txBox="1"/>
            <p:nvPr/>
          </p:nvSpPr>
          <p:spPr>
            <a:xfrm>
              <a:off x="240" y="1871"/>
              <a:ext cx="576" cy="369"/>
            </a:xfrm>
            <a:prstGeom prst="rect">
              <a:avLst/>
            </a:prstGeom>
            <a:solidFill>
              <a:schemeClr val="bg2"/>
            </a:solidFill>
            <a:ln w="9525">
              <a:noFill/>
            </a:ln>
          </p:spPr>
          <p:txBody>
            <a:bodyPr>
              <a:spAutoFit/>
            </a:bodyPr>
            <a:lstStyle/>
            <a:p>
              <a:pPr eaLnBrk="1" hangingPunct="1">
                <a:spcBef>
                  <a:spcPct val="50000"/>
                </a:spcBef>
              </a:pPr>
              <a:r>
                <a:rPr lang="zh-CN" altLang="en-US" sz="1600" dirty="0">
                  <a:solidFill>
                    <a:srgbClr val="CC0099"/>
                  </a:solidFill>
                  <a:latin typeface="Verdana" panose="020B0604030504040204" pitchFamily="34" charset="0"/>
                </a:rPr>
                <a:t>327ms</a:t>
              </a:r>
            </a:p>
          </p:txBody>
        </p:sp>
      </p:grpSp>
      <p:sp>
        <p:nvSpPr>
          <p:cNvPr id="22543" name="Text Box 15"/>
          <p:cNvSpPr txBox="1"/>
          <p:nvPr/>
        </p:nvSpPr>
        <p:spPr>
          <a:xfrm>
            <a:off x="1604955" y="4964409"/>
            <a:ext cx="6408738" cy="338554"/>
          </a:xfrm>
          <a:prstGeom prst="rect">
            <a:avLst/>
          </a:prstGeom>
          <a:noFill/>
          <a:ln w="9525">
            <a:noFill/>
          </a:ln>
        </p:spPr>
        <p:txBody>
          <a:bodyPr>
            <a:spAutoFit/>
          </a:bodyPr>
          <a:lstStyle/>
          <a:p>
            <a:pPr algn="ctr" eaLnBrk="1" hangingPunct="1">
              <a:spcBef>
                <a:spcPct val="50000"/>
              </a:spcBef>
            </a:pPr>
            <a:r>
              <a:rPr lang="zh-CN" altLang="en-US" sz="1600" b="1" dirty="0">
                <a:solidFill>
                  <a:srgbClr val="0000FF"/>
                </a:solidFill>
                <a:latin typeface="Arial" panose="020B0604020202020204" pitchFamily="34" charset="0"/>
              </a:rPr>
              <a:t>落差</a:t>
            </a:r>
            <a:r>
              <a:rPr lang="en-US" altLang="zh-CN" sz="1600" b="1" dirty="0">
                <a:solidFill>
                  <a:srgbClr val="0000FF"/>
                </a:solidFill>
                <a:latin typeface="Arial" panose="020B0604020202020204" pitchFamily="34" charset="0"/>
              </a:rPr>
              <a:t>10</a:t>
            </a:r>
            <a:r>
              <a:rPr lang="zh-CN" altLang="en-US" sz="1600" b="1" dirty="0" smtClean="0">
                <a:solidFill>
                  <a:srgbClr val="0000FF"/>
                </a:solidFill>
                <a:latin typeface="Arial" panose="020B0604020202020204" pitchFamily="34" charset="0"/>
              </a:rPr>
              <a:t>米断</a:t>
            </a:r>
            <a:r>
              <a:rPr lang="zh-CN" altLang="en-US" sz="1600" b="1" dirty="0">
                <a:solidFill>
                  <a:srgbClr val="0000FF"/>
                </a:solidFill>
                <a:latin typeface="Arial" panose="020B0604020202020204" pitchFamily="34" charset="0"/>
              </a:rPr>
              <a:t>层在时间剖面（上）和水平时间切片上的显示</a:t>
            </a:r>
          </a:p>
        </p:txBody>
      </p:sp>
      <p:sp>
        <p:nvSpPr>
          <p:cNvPr id="21" name="文本框 20"/>
          <p:cNvSpPr txBox="1"/>
          <p:nvPr/>
        </p:nvSpPr>
        <p:spPr>
          <a:xfrm>
            <a:off x="684461" y="883132"/>
            <a:ext cx="4185761" cy="338554"/>
          </a:xfrm>
          <a:prstGeom prst="rect">
            <a:avLst/>
          </a:prstGeom>
          <a:noFill/>
        </p:spPr>
        <p:txBody>
          <a:bodyPr wrap="none" rtlCol="0">
            <a:spAutoFit/>
          </a:bodyPr>
          <a:lstStyle/>
          <a:p>
            <a:pPr algn="l"/>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1</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构造</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精</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细探</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测</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高</a:t>
            </a:r>
            <a:r>
              <a:rPr lang="zh-CN" altLang="en-US" sz="1600" dirty="0">
                <a:solidFill>
                  <a:srgbClr val="FF0000"/>
                </a:solidFill>
                <a:latin typeface="黑体" panose="02010609060101010101" pitchFamily="49" charset="-122"/>
                <a:ea typeface="黑体" panose="02010609060101010101" pitchFamily="49" charset="-122"/>
                <a:sym typeface="Arial" panose="020B0604020202020204" pitchFamily="34" charset="0"/>
              </a:rPr>
              <a:t>密</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度三维</a:t>
            </a:r>
            <a:r>
              <a:rPr lang="zh-CN" altLang="en-US" sz="1600" dirty="0" smtClean="0">
                <a:solidFill>
                  <a:srgbClr val="0000FF"/>
                </a:solidFill>
                <a:latin typeface="黑体" panose="02010609060101010101" pitchFamily="49" charset="-122"/>
                <a:ea typeface="黑体" panose="02010609060101010101" pitchFamily="49" charset="-122"/>
                <a:sym typeface="Arial" panose="020B0604020202020204" pitchFamily="34" charset="0"/>
              </a:rPr>
              <a:t>地</a:t>
            </a:r>
            <a:r>
              <a:rPr lang="zh-CN" altLang="en-US" sz="1600" dirty="0">
                <a:solidFill>
                  <a:srgbClr val="0000FF"/>
                </a:solidFill>
                <a:latin typeface="黑体" panose="02010609060101010101" pitchFamily="49" charset="-122"/>
                <a:ea typeface="黑体" panose="02010609060101010101" pitchFamily="49" charset="-122"/>
                <a:sym typeface="Arial" panose="020B0604020202020204" pitchFamily="34" charset="0"/>
              </a:rPr>
              <a:t>震勘探</a:t>
            </a:r>
            <a:endParaRPr lang="zh-CN" altLang="en-US" sz="1600" dirty="0">
              <a:solidFill>
                <a:srgbClr val="0000FF"/>
              </a:solidFill>
              <a:latin typeface="黑体" panose="02010609060101010101" pitchFamily="49" charset="-122"/>
              <a:ea typeface="黑体" panose="02010609060101010101" pitchFamily="49" charset="-122"/>
            </a:endParaRPr>
          </a:p>
        </p:txBody>
      </p:sp>
      <p:sp>
        <p:nvSpPr>
          <p:cNvPr id="22"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4" name="Group 2"/>
          <p:cNvGrpSpPr/>
          <p:nvPr/>
        </p:nvGrpSpPr>
        <p:grpSpPr>
          <a:xfrm>
            <a:off x="1591310" y="1062642"/>
            <a:ext cx="5913120" cy="3641725"/>
            <a:chOff x="0" y="0"/>
            <a:chExt cx="4582" cy="3241"/>
          </a:xfrm>
        </p:grpSpPr>
        <p:grpSp>
          <p:nvGrpSpPr>
            <p:cNvPr id="23555" name="Group 3"/>
            <p:cNvGrpSpPr/>
            <p:nvPr/>
          </p:nvGrpSpPr>
          <p:grpSpPr>
            <a:xfrm>
              <a:off x="0" y="240"/>
              <a:ext cx="4307" cy="3001"/>
              <a:chOff x="0" y="0"/>
              <a:chExt cx="8460" cy="4524"/>
            </a:xfrm>
          </p:grpSpPr>
          <p:sp>
            <p:nvSpPr>
              <p:cNvPr id="23556" name="Rectangle 4"/>
              <p:cNvSpPr/>
              <p:nvPr/>
            </p:nvSpPr>
            <p:spPr>
              <a:xfrm>
                <a:off x="0" y="0"/>
                <a:ext cx="8460" cy="4524"/>
              </a:xfrm>
              <a:prstGeom prst="rect">
                <a:avLst/>
              </a:prstGeom>
              <a:solidFill>
                <a:srgbClr val="CCFFCC"/>
              </a:solidFill>
              <a:ln w="9525" cap="flat" cmpd="sng">
                <a:solidFill>
                  <a:srgbClr val="000000"/>
                </a:solidFill>
                <a:prstDash val="solid"/>
                <a:miter/>
                <a:headEnd type="none" w="med" len="med"/>
                <a:tailEnd type="none" w="med" len="med"/>
              </a:ln>
            </p:spPr>
            <p:txBody>
              <a:bodyPr/>
              <a:lstStyle/>
              <a:p>
                <a:pPr eaLnBrk="1" hangingPunct="1"/>
                <a:endParaRPr lang="zh-CN" altLang="en-US" dirty="0">
                  <a:latin typeface="Times New Roman" panose="02020603050405020304" pitchFamily="18" charset="0"/>
                </a:endParaRPr>
              </a:p>
            </p:txBody>
          </p:sp>
          <p:pic>
            <p:nvPicPr>
              <p:cNvPr id="23557" name="Picture 5" descr="彩图7 二2煤层拉平切片"/>
              <p:cNvPicPr>
                <a:picLocks noChangeAspect="1"/>
              </p:cNvPicPr>
              <p:nvPr/>
            </p:nvPicPr>
            <p:blipFill>
              <a:blip r:embed="rId3"/>
              <a:srcRect l="8054" t="4724" r="5368" b="7086"/>
              <a:stretch>
                <a:fillRect/>
              </a:stretch>
            </p:blipFill>
            <p:spPr>
              <a:xfrm>
                <a:off x="169" y="126"/>
                <a:ext cx="8178" cy="4272"/>
              </a:xfrm>
              <a:prstGeom prst="rect">
                <a:avLst/>
              </a:prstGeom>
              <a:noFill/>
              <a:ln w="9525">
                <a:noFill/>
              </a:ln>
            </p:spPr>
          </p:pic>
          <p:sp>
            <p:nvSpPr>
              <p:cNvPr id="23558" name="AutoShape 6"/>
              <p:cNvSpPr/>
              <p:nvPr/>
            </p:nvSpPr>
            <p:spPr>
              <a:xfrm>
                <a:off x="2199" y="2652"/>
                <a:ext cx="852" cy="468"/>
              </a:xfrm>
              <a:prstGeom prst="flowChartProcess">
                <a:avLst/>
              </a:prstGeom>
              <a:solidFill>
                <a:srgbClr val="CCFFCC"/>
              </a:solidFill>
              <a:ln w="9525" cap="flat" cmpd="sng">
                <a:solidFill>
                  <a:srgbClr val="000000"/>
                </a:solidFill>
                <a:prstDash val="solid"/>
                <a:miter/>
                <a:headEnd type="none" w="med" len="med"/>
                <a:tailEnd type="none" w="med" len="med"/>
              </a:ln>
            </p:spPr>
            <p:txBody>
              <a:bodyPr wrap="none" anchor="ctr"/>
              <a:lstStyle/>
              <a:p>
                <a:pPr algn="ctr"/>
                <a:r>
                  <a:rPr lang="zh-CN" altLang="en-US" sz="1400" dirty="0">
                    <a:solidFill>
                      <a:srgbClr val="250CE0"/>
                    </a:solidFill>
                    <a:latin typeface="Times New Roman" panose="02020603050405020304" pitchFamily="18" charset="0"/>
                  </a:rPr>
                  <a:t>岩浆岩</a:t>
                </a:r>
              </a:p>
            </p:txBody>
          </p:sp>
          <p:sp>
            <p:nvSpPr>
              <p:cNvPr id="23559" name="未知"/>
              <p:cNvSpPr/>
              <p:nvPr/>
            </p:nvSpPr>
            <p:spPr>
              <a:xfrm>
                <a:off x="169" y="629"/>
                <a:ext cx="3215" cy="3643"/>
              </a:xfrm>
              <a:custGeom>
                <a:avLst/>
                <a:gdLst/>
                <a:ahLst/>
                <a:cxnLst>
                  <a:cxn ang="0">
                    <a:pos x="0" y="0"/>
                  </a:cxn>
                  <a:cxn ang="0">
                    <a:pos x="318" y="404"/>
                  </a:cxn>
                  <a:cxn ang="0">
                    <a:pos x="159" y="911"/>
                  </a:cxn>
                  <a:cxn ang="0">
                    <a:pos x="159" y="1416"/>
                  </a:cxn>
                  <a:cxn ang="0">
                    <a:pos x="795" y="1720"/>
                  </a:cxn>
                  <a:cxn ang="0">
                    <a:pos x="1749" y="2023"/>
                  </a:cxn>
                  <a:cxn ang="0">
                    <a:pos x="2705" y="2529"/>
                  </a:cxn>
                  <a:cxn ang="0">
                    <a:pos x="3022" y="2934"/>
                  </a:cxn>
                </a:cxnLst>
                <a:rect l="0" t="0" r="0" b="0"/>
                <a:pathLst>
                  <a:path w="3420" h="4524">
                    <a:moveTo>
                      <a:pt x="0" y="0"/>
                    </a:moveTo>
                    <a:cubicBezTo>
                      <a:pt x="165" y="195"/>
                      <a:pt x="330" y="390"/>
                      <a:pt x="360" y="624"/>
                    </a:cubicBezTo>
                    <a:cubicBezTo>
                      <a:pt x="390" y="858"/>
                      <a:pt x="210" y="1144"/>
                      <a:pt x="180" y="1404"/>
                    </a:cubicBezTo>
                    <a:cubicBezTo>
                      <a:pt x="150" y="1664"/>
                      <a:pt x="60" y="1976"/>
                      <a:pt x="180" y="2184"/>
                    </a:cubicBezTo>
                    <a:cubicBezTo>
                      <a:pt x="300" y="2392"/>
                      <a:pt x="600" y="2496"/>
                      <a:pt x="900" y="2652"/>
                    </a:cubicBezTo>
                    <a:cubicBezTo>
                      <a:pt x="1200" y="2808"/>
                      <a:pt x="1620" y="2912"/>
                      <a:pt x="1980" y="3120"/>
                    </a:cubicBezTo>
                    <a:cubicBezTo>
                      <a:pt x="2340" y="3328"/>
                      <a:pt x="2820" y="3666"/>
                      <a:pt x="3060" y="3900"/>
                    </a:cubicBezTo>
                    <a:cubicBezTo>
                      <a:pt x="3300" y="4134"/>
                      <a:pt x="3360" y="4329"/>
                      <a:pt x="3420" y="4524"/>
                    </a:cubicBezTo>
                  </a:path>
                </a:pathLst>
              </a:custGeom>
              <a:noFill/>
              <a:ln w="19050" cap="flat" cmpd="sng">
                <a:solidFill>
                  <a:srgbClr val="00FF00"/>
                </a:solidFill>
                <a:prstDash val="solid"/>
                <a:miter/>
                <a:headEnd type="none" w="med" len="med"/>
                <a:tailEnd type="none" w="med" len="med"/>
              </a:ln>
            </p:spPr>
            <p:txBody>
              <a:bodyPr/>
              <a:lstStyle/>
              <a:p>
                <a:endParaRPr lang="zh-CN" altLang="en-US"/>
              </a:p>
            </p:txBody>
          </p:sp>
          <p:sp>
            <p:nvSpPr>
              <p:cNvPr id="23560" name="Line 8"/>
              <p:cNvSpPr/>
              <p:nvPr/>
            </p:nvSpPr>
            <p:spPr>
              <a:xfrm flipH="1">
                <a:off x="1523" y="3142"/>
                <a:ext cx="1015" cy="784"/>
              </a:xfrm>
              <a:prstGeom prst="line">
                <a:avLst/>
              </a:prstGeom>
              <a:ln w="19050" cap="flat" cmpd="sng">
                <a:solidFill>
                  <a:srgbClr val="FF0000"/>
                </a:solidFill>
                <a:prstDash val="solid"/>
                <a:headEnd type="none" w="med" len="med"/>
                <a:tailEnd type="triangle" w="med" len="med"/>
              </a:ln>
            </p:spPr>
          </p:sp>
          <p:sp>
            <p:nvSpPr>
              <p:cNvPr id="23561" name="Text Box 9"/>
              <p:cNvSpPr txBox="1"/>
              <p:nvPr/>
            </p:nvSpPr>
            <p:spPr>
              <a:xfrm>
                <a:off x="3384" y="2028"/>
                <a:ext cx="1476" cy="485"/>
              </a:xfrm>
              <a:prstGeom prst="rect">
                <a:avLst/>
              </a:prstGeom>
              <a:solidFill>
                <a:srgbClr val="CCFFCC"/>
              </a:solidFill>
              <a:ln w="9525" cap="flat" cmpd="sng">
                <a:solidFill>
                  <a:srgbClr val="000000"/>
                </a:solidFill>
                <a:prstDash val="solid"/>
                <a:miter/>
                <a:headEnd type="none" w="med" len="med"/>
                <a:tailEnd type="none" w="med" len="med"/>
              </a:ln>
            </p:spPr>
            <p:txBody>
              <a:bodyPr/>
              <a:lstStyle/>
              <a:p>
                <a:pPr algn="ctr"/>
                <a:r>
                  <a:rPr lang="zh-CN" altLang="en-US" sz="1400" dirty="0">
                    <a:solidFill>
                      <a:srgbClr val="250CE0"/>
                    </a:solidFill>
                    <a:latin typeface="Times New Roman" panose="02020603050405020304" pitchFamily="18" charset="0"/>
                  </a:rPr>
                  <a:t>大断层</a:t>
                </a:r>
              </a:p>
            </p:txBody>
          </p:sp>
          <p:sp>
            <p:nvSpPr>
              <p:cNvPr id="23562" name="Line 10"/>
              <p:cNvSpPr/>
              <p:nvPr/>
            </p:nvSpPr>
            <p:spPr>
              <a:xfrm flipV="1">
                <a:off x="4737" y="754"/>
                <a:ext cx="846" cy="1257"/>
              </a:xfrm>
              <a:prstGeom prst="line">
                <a:avLst/>
              </a:prstGeom>
              <a:ln w="19050" cap="flat" cmpd="sng">
                <a:solidFill>
                  <a:srgbClr val="FF0000"/>
                </a:solidFill>
                <a:prstDash val="solid"/>
                <a:headEnd type="none" w="med" len="med"/>
                <a:tailEnd type="triangle" w="med" len="med"/>
              </a:ln>
            </p:spPr>
          </p:sp>
          <p:sp>
            <p:nvSpPr>
              <p:cNvPr id="23563" name="Line 11"/>
              <p:cNvSpPr/>
              <p:nvPr/>
            </p:nvSpPr>
            <p:spPr>
              <a:xfrm flipH="1" flipV="1">
                <a:off x="3553" y="1382"/>
                <a:ext cx="169" cy="629"/>
              </a:xfrm>
              <a:prstGeom prst="line">
                <a:avLst/>
              </a:prstGeom>
              <a:ln w="19050" cap="flat" cmpd="sng">
                <a:solidFill>
                  <a:srgbClr val="FF0000"/>
                </a:solidFill>
                <a:prstDash val="solid"/>
                <a:headEnd type="none" w="med" len="med"/>
                <a:tailEnd type="triangle" w="med" len="med"/>
              </a:ln>
            </p:spPr>
          </p:sp>
          <p:sp>
            <p:nvSpPr>
              <p:cNvPr id="23564" name="Line 12"/>
              <p:cNvSpPr/>
              <p:nvPr/>
            </p:nvSpPr>
            <p:spPr>
              <a:xfrm>
                <a:off x="4860" y="2496"/>
                <a:ext cx="1400" cy="1399"/>
              </a:xfrm>
              <a:prstGeom prst="line">
                <a:avLst/>
              </a:prstGeom>
              <a:ln w="19050" cap="flat" cmpd="sng">
                <a:solidFill>
                  <a:srgbClr val="FF0000"/>
                </a:solidFill>
                <a:prstDash val="solid"/>
                <a:headEnd type="none" w="med" len="med"/>
                <a:tailEnd type="triangle" w="med" len="med"/>
              </a:ln>
            </p:spPr>
          </p:sp>
          <p:sp>
            <p:nvSpPr>
              <p:cNvPr id="23565" name="Text Box 13"/>
              <p:cNvSpPr txBox="1"/>
              <p:nvPr/>
            </p:nvSpPr>
            <p:spPr>
              <a:xfrm>
                <a:off x="6937" y="2011"/>
                <a:ext cx="1354" cy="485"/>
              </a:xfrm>
              <a:prstGeom prst="rect">
                <a:avLst/>
              </a:prstGeom>
              <a:solidFill>
                <a:srgbClr val="CCFFCC"/>
              </a:solidFill>
              <a:ln w="9525" cap="flat" cmpd="sng">
                <a:solidFill>
                  <a:srgbClr val="000000"/>
                </a:solidFill>
                <a:prstDash val="solid"/>
                <a:miter/>
                <a:headEnd type="none" w="med" len="med"/>
                <a:tailEnd type="none" w="med" len="med"/>
              </a:ln>
            </p:spPr>
            <p:txBody>
              <a:bodyPr/>
              <a:lstStyle/>
              <a:p>
                <a:pPr algn="just"/>
                <a:r>
                  <a:rPr lang="zh-CN" altLang="en-US" sz="1400" dirty="0">
                    <a:solidFill>
                      <a:srgbClr val="250CE0"/>
                    </a:solidFill>
                    <a:latin typeface="Times New Roman" panose="02020603050405020304" pitchFamily="18" charset="0"/>
                  </a:rPr>
                  <a:t>小断层</a:t>
                </a:r>
              </a:p>
            </p:txBody>
          </p:sp>
          <p:sp>
            <p:nvSpPr>
              <p:cNvPr id="23566" name="Line 14"/>
              <p:cNvSpPr/>
              <p:nvPr/>
            </p:nvSpPr>
            <p:spPr>
              <a:xfrm flipV="1">
                <a:off x="7952" y="1382"/>
                <a:ext cx="0" cy="629"/>
              </a:xfrm>
              <a:prstGeom prst="line">
                <a:avLst/>
              </a:prstGeom>
              <a:ln w="19050" cap="flat" cmpd="sng">
                <a:solidFill>
                  <a:srgbClr val="FF0000"/>
                </a:solidFill>
                <a:prstDash val="solid"/>
                <a:headEnd type="none" w="med" len="med"/>
                <a:tailEnd type="triangle" w="med" len="med"/>
              </a:ln>
            </p:spPr>
          </p:sp>
          <p:sp>
            <p:nvSpPr>
              <p:cNvPr id="23567" name="Line 15"/>
              <p:cNvSpPr/>
              <p:nvPr/>
            </p:nvSpPr>
            <p:spPr>
              <a:xfrm flipH="1">
                <a:off x="7020" y="2496"/>
                <a:ext cx="338" cy="377"/>
              </a:xfrm>
              <a:prstGeom prst="line">
                <a:avLst/>
              </a:prstGeom>
              <a:ln w="19050" cap="flat" cmpd="sng">
                <a:solidFill>
                  <a:srgbClr val="FF0000"/>
                </a:solidFill>
                <a:prstDash val="solid"/>
                <a:headEnd type="none" w="med" len="med"/>
                <a:tailEnd type="triangle" w="med" len="med"/>
              </a:ln>
            </p:spPr>
          </p:sp>
          <p:sp>
            <p:nvSpPr>
              <p:cNvPr id="23568" name="Line 16"/>
              <p:cNvSpPr/>
              <p:nvPr/>
            </p:nvSpPr>
            <p:spPr>
              <a:xfrm flipH="1" flipV="1">
                <a:off x="6429" y="1885"/>
                <a:ext cx="508" cy="126"/>
              </a:xfrm>
              <a:prstGeom prst="line">
                <a:avLst/>
              </a:prstGeom>
              <a:ln w="19050" cap="flat" cmpd="sng">
                <a:solidFill>
                  <a:srgbClr val="FF0000"/>
                </a:solidFill>
                <a:prstDash val="solid"/>
                <a:headEnd type="none" w="med" len="med"/>
                <a:tailEnd type="triangle" w="med" len="med"/>
              </a:ln>
            </p:spPr>
          </p:sp>
        </p:grpSp>
        <p:sp>
          <p:nvSpPr>
            <p:cNvPr id="23569" name="Line 17"/>
            <p:cNvSpPr/>
            <p:nvPr/>
          </p:nvSpPr>
          <p:spPr>
            <a:xfrm>
              <a:off x="2887" y="117"/>
              <a:ext cx="275" cy="0"/>
            </a:xfrm>
            <a:prstGeom prst="line">
              <a:avLst/>
            </a:prstGeom>
            <a:ln w="9525" cap="flat" cmpd="sng">
              <a:solidFill>
                <a:srgbClr val="000000"/>
              </a:solidFill>
              <a:prstDash val="solid"/>
              <a:headEnd type="none" w="med" len="med"/>
              <a:tailEnd type="none" w="med" len="med"/>
            </a:ln>
          </p:spPr>
        </p:sp>
        <p:sp>
          <p:nvSpPr>
            <p:cNvPr id="23570" name="Text Box 18"/>
            <p:cNvSpPr txBox="1"/>
            <p:nvPr/>
          </p:nvSpPr>
          <p:spPr>
            <a:xfrm>
              <a:off x="3192" y="0"/>
              <a:ext cx="749" cy="284"/>
            </a:xfrm>
            <a:prstGeom prst="rect">
              <a:avLst/>
            </a:prstGeom>
            <a:noFill/>
            <a:ln w="9525">
              <a:noFill/>
            </a:ln>
          </p:spPr>
          <p:txBody>
            <a:bodyPr/>
            <a:lstStyle/>
            <a:p>
              <a:pPr algn="just"/>
              <a:r>
                <a:rPr lang="zh-CN" altLang="en-US" sz="1600" dirty="0">
                  <a:solidFill>
                    <a:srgbClr val="250CE0"/>
                  </a:solidFill>
                  <a:latin typeface="Times New Roman" panose="02020603050405020304" pitchFamily="18" charset="0"/>
                </a:rPr>
                <a:t>100m</a:t>
              </a:r>
            </a:p>
          </p:txBody>
        </p:sp>
        <p:sp>
          <p:nvSpPr>
            <p:cNvPr id="23571" name="Line 19"/>
            <p:cNvSpPr/>
            <p:nvPr/>
          </p:nvSpPr>
          <p:spPr>
            <a:xfrm>
              <a:off x="4399" y="1028"/>
              <a:ext cx="0" cy="285"/>
            </a:xfrm>
            <a:prstGeom prst="line">
              <a:avLst/>
            </a:prstGeom>
            <a:ln w="9525" cap="flat" cmpd="sng">
              <a:solidFill>
                <a:srgbClr val="000000"/>
              </a:solidFill>
              <a:prstDash val="solid"/>
              <a:headEnd type="none" w="med" len="med"/>
              <a:tailEnd type="none" w="med" len="med"/>
            </a:ln>
          </p:spPr>
        </p:sp>
        <p:sp>
          <p:nvSpPr>
            <p:cNvPr id="23572" name="Text Box 20"/>
            <p:cNvSpPr txBox="1"/>
            <p:nvPr/>
          </p:nvSpPr>
          <p:spPr>
            <a:xfrm>
              <a:off x="4307" y="1313"/>
              <a:ext cx="275" cy="852"/>
            </a:xfrm>
            <a:prstGeom prst="rect">
              <a:avLst/>
            </a:prstGeom>
            <a:noFill/>
            <a:ln w="9525">
              <a:noFill/>
            </a:ln>
          </p:spPr>
          <p:txBody>
            <a:bodyPr vert="eaVert"/>
            <a:lstStyle/>
            <a:p>
              <a:pPr algn="just"/>
              <a:r>
                <a:rPr lang="zh-CN" altLang="en-US" sz="1600" dirty="0">
                  <a:solidFill>
                    <a:srgbClr val="250CE0"/>
                  </a:solidFill>
                  <a:latin typeface="Times New Roman" panose="02020603050405020304" pitchFamily="18" charset="0"/>
                </a:rPr>
                <a:t>100m</a:t>
              </a:r>
            </a:p>
          </p:txBody>
        </p:sp>
        <p:sp>
          <p:nvSpPr>
            <p:cNvPr id="23573" name="Line 21"/>
            <p:cNvSpPr/>
            <p:nvPr/>
          </p:nvSpPr>
          <p:spPr>
            <a:xfrm flipV="1">
              <a:off x="4007" y="366"/>
              <a:ext cx="0" cy="473"/>
            </a:xfrm>
            <a:prstGeom prst="line">
              <a:avLst/>
            </a:prstGeom>
            <a:ln w="19050" cap="flat" cmpd="sng">
              <a:solidFill>
                <a:srgbClr val="000000"/>
              </a:solidFill>
              <a:prstDash val="solid"/>
              <a:headEnd type="none" w="med" len="med"/>
              <a:tailEnd type="triangle" w="med" len="med"/>
            </a:ln>
          </p:spPr>
        </p:sp>
        <p:sp>
          <p:nvSpPr>
            <p:cNvPr id="23574" name="Text Box 22"/>
            <p:cNvSpPr txBox="1"/>
            <p:nvPr/>
          </p:nvSpPr>
          <p:spPr>
            <a:xfrm>
              <a:off x="4007" y="460"/>
              <a:ext cx="274" cy="379"/>
            </a:xfrm>
            <a:prstGeom prst="rect">
              <a:avLst/>
            </a:prstGeom>
            <a:noFill/>
            <a:ln w="9525">
              <a:noFill/>
            </a:ln>
          </p:spPr>
          <p:txBody>
            <a:bodyPr/>
            <a:lstStyle/>
            <a:p>
              <a:pPr algn="just">
                <a:lnSpc>
                  <a:spcPct val="144000"/>
                </a:lnSpc>
                <a:spcAft>
                  <a:spcPts val="775"/>
                </a:spcAft>
              </a:pPr>
              <a:r>
                <a:rPr lang="zh-CN" altLang="en-US" sz="1400" b="1" dirty="0">
                  <a:solidFill>
                    <a:schemeClr val="tx1"/>
                  </a:solidFill>
                  <a:latin typeface="Times New Roman" panose="02020603050405020304" pitchFamily="18" charset="0"/>
                </a:rPr>
                <a:t>N</a:t>
              </a:r>
            </a:p>
          </p:txBody>
        </p:sp>
      </p:grpSp>
      <p:sp>
        <p:nvSpPr>
          <p:cNvPr id="23575" name="Text Box 23"/>
          <p:cNvSpPr txBox="1"/>
          <p:nvPr/>
        </p:nvSpPr>
        <p:spPr>
          <a:xfrm>
            <a:off x="1980605" y="4860577"/>
            <a:ext cx="6192837" cy="338554"/>
          </a:xfrm>
          <a:prstGeom prst="rect">
            <a:avLst/>
          </a:prstGeom>
          <a:noFill/>
          <a:ln w="9525">
            <a:noFill/>
          </a:ln>
        </p:spPr>
        <p:txBody>
          <a:bodyPr>
            <a:spAutoFit/>
          </a:bodyPr>
          <a:lstStyle/>
          <a:p>
            <a:pPr eaLnBrk="1" hangingPunct="1">
              <a:spcBef>
                <a:spcPct val="50000"/>
              </a:spcBef>
            </a:pPr>
            <a:r>
              <a:rPr lang="zh-CN" altLang="en-US" sz="1600" b="1" dirty="0" smtClean="0">
                <a:solidFill>
                  <a:srgbClr val="0000FF"/>
                </a:solidFill>
                <a:latin typeface="Arial" panose="020B0604020202020204" pitchFamily="34" charset="0"/>
              </a:rPr>
              <a:t>某勘探区断</a:t>
            </a:r>
            <a:r>
              <a:rPr lang="zh-CN" altLang="en-US" sz="1600" b="1" dirty="0">
                <a:solidFill>
                  <a:srgbClr val="0000FF"/>
                </a:solidFill>
                <a:latin typeface="Arial" panose="020B0604020202020204" pitchFamily="34" charset="0"/>
              </a:rPr>
              <a:t>裂发育情况在地震属性沿层切片上的显示</a:t>
            </a:r>
          </a:p>
        </p:txBody>
      </p:sp>
      <p:sp>
        <p:nvSpPr>
          <p:cNvPr id="30" name="文本框 29"/>
          <p:cNvSpPr txBox="1"/>
          <p:nvPr/>
        </p:nvSpPr>
        <p:spPr>
          <a:xfrm>
            <a:off x="684461" y="883132"/>
            <a:ext cx="4185761" cy="338554"/>
          </a:xfrm>
          <a:prstGeom prst="rect">
            <a:avLst/>
          </a:prstGeom>
          <a:noFill/>
        </p:spPr>
        <p:txBody>
          <a:bodyPr wrap="none" rtlCol="0">
            <a:spAutoFit/>
          </a:bodyPr>
          <a:lstStyle/>
          <a:p>
            <a:pPr algn="l"/>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1</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构造</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精</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细探</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测</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高</a:t>
            </a:r>
            <a:r>
              <a:rPr lang="zh-CN" altLang="en-US" sz="1600" dirty="0">
                <a:solidFill>
                  <a:srgbClr val="FF0000"/>
                </a:solidFill>
                <a:latin typeface="黑体" panose="02010609060101010101" pitchFamily="49" charset="-122"/>
                <a:ea typeface="黑体" panose="02010609060101010101" pitchFamily="49" charset="-122"/>
                <a:sym typeface="Arial" panose="020B0604020202020204" pitchFamily="34" charset="0"/>
              </a:rPr>
              <a:t>密</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度三维</a:t>
            </a:r>
            <a:r>
              <a:rPr lang="zh-CN" altLang="en-US" sz="1600" dirty="0" smtClean="0">
                <a:solidFill>
                  <a:srgbClr val="0000FF"/>
                </a:solidFill>
                <a:latin typeface="黑体" panose="02010609060101010101" pitchFamily="49" charset="-122"/>
                <a:ea typeface="黑体" panose="02010609060101010101" pitchFamily="49" charset="-122"/>
                <a:sym typeface="Arial" panose="020B0604020202020204" pitchFamily="34" charset="0"/>
              </a:rPr>
              <a:t>地</a:t>
            </a:r>
            <a:r>
              <a:rPr lang="zh-CN" altLang="en-US" sz="1600" dirty="0">
                <a:solidFill>
                  <a:srgbClr val="0000FF"/>
                </a:solidFill>
                <a:latin typeface="黑体" panose="02010609060101010101" pitchFamily="49" charset="-122"/>
                <a:ea typeface="黑体" panose="02010609060101010101" pitchFamily="49" charset="-122"/>
                <a:sym typeface="Arial" panose="020B0604020202020204" pitchFamily="34" charset="0"/>
              </a:rPr>
              <a:t>震勘探</a:t>
            </a:r>
            <a:endParaRPr lang="zh-CN" altLang="en-US" sz="1600" dirty="0">
              <a:solidFill>
                <a:srgbClr val="0000FF"/>
              </a:solidFill>
              <a:latin typeface="黑体" panose="02010609060101010101" pitchFamily="49" charset="-122"/>
              <a:ea typeface="黑体" panose="02010609060101010101" pitchFamily="49" charset="-122"/>
            </a:endParaRPr>
          </a:p>
        </p:txBody>
      </p:sp>
      <p:sp>
        <p:nvSpPr>
          <p:cNvPr id="31"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Group 3"/>
          <p:cNvGrpSpPr/>
          <p:nvPr/>
        </p:nvGrpSpPr>
        <p:grpSpPr>
          <a:xfrm>
            <a:off x="4505960" y="1232759"/>
            <a:ext cx="4468495" cy="3781425"/>
            <a:chOff x="0" y="0"/>
            <a:chExt cx="2925" cy="2160"/>
          </a:xfrm>
        </p:grpSpPr>
        <p:sp>
          <p:nvSpPr>
            <p:cNvPr id="30724" name="Text Box 4"/>
            <p:cNvSpPr txBox="1"/>
            <p:nvPr/>
          </p:nvSpPr>
          <p:spPr>
            <a:xfrm>
              <a:off x="270" y="1980"/>
              <a:ext cx="2650" cy="180"/>
            </a:xfrm>
            <a:prstGeom prst="rect">
              <a:avLst/>
            </a:prstGeom>
            <a:solidFill>
              <a:schemeClr val="bg1"/>
            </a:solidFill>
            <a:ln w="9525">
              <a:noFill/>
            </a:ln>
          </p:spPr>
          <p:txBody>
            <a:bodyPr/>
            <a:lstStyle/>
            <a:p>
              <a:pPr marL="342900" indent="-342900" eaLnBrk="1" hangingPunct="1">
                <a:lnSpc>
                  <a:spcPct val="160000"/>
                </a:lnSpc>
                <a:spcBef>
                  <a:spcPct val="20000"/>
                </a:spcBef>
              </a:pPr>
              <a:endParaRPr lang="zh-CN" altLang="en-US" sz="1400" dirty="0">
                <a:latin typeface="Times New Roman" panose="02020603050405020304" pitchFamily="18" charset="0"/>
              </a:endParaRPr>
            </a:p>
          </p:txBody>
        </p:sp>
        <p:pic>
          <p:nvPicPr>
            <p:cNvPr id="30725" name="Picture 5" descr="s7-lianhe"/>
            <p:cNvPicPr>
              <a:picLocks noChangeAspect="1"/>
            </p:cNvPicPr>
            <p:nvPr/>
          </p:nvPicPr>
          <p:blipFill>
            <a:blip r:embed="rId3"/>
            <a:stretch>
              <a:fillRect/>
            </a:stretch>
          </p:blipFill>
          <p:spPr>
            <a:xfrm>
              <a:off x="0" y="0"/>
              <a:ext cx="2925" cy="1976"/>
            </a:xfrm>
            <a:prstGeom prst="rect">
              <a:avLst/>
            </a:prstGeom>
            <a:noFill/>
            <a:ln w="38100" cap="flat" cmpd="dbl">
              <a:solidFill>
                <a:srgbClr val="000000"/>
              </a:solidFill>
              <a:prstDash val="solid"/>
              <a:miter/>
              <a:headEnd type="none" w="med" len="med"/>
              <a:tailEnd type="none" w="med" len="med"/>
            </a:ln>
          </p:spPr>
        </p:pic>
      </p:grpSp>
      <p:sp>
        <p:nvSpPr>
          <p:cNvPr id="30722" name="Text Box 2"/>
          <p:cNvSpPr txBox="1"/>
          <p:nvPr/>
        </p:nvSpPr>
        <p:spPr>
          <a:xfrm>
            <a:off x="2257612" y="5026079"/>
            <a:ext cx="7561262" cy="338554"/>
          </a:xfrm>
          <a:prstGeom prst="rect">
            <a:avLst/>
          </a:prstGeom>
          <a:noFill/>
          <a:ln w="9525">
            <a:noFill/>
          </a:ln>
        </p:spPr>
        <p:txBody>
          <a:bodyPr>
            <a:spAutoFit/>
          </a:bodyPr>
          <a:lstStyle/>
          <a:p>
            <a:pPr eaLnBrk="1" hangingPunct="1">
              <a:spcBef>
                <a:spcPct val="50000"/>
              </a:spcBef>
            </a:pPr>
            <a:r>
              <a:rPr lang="zh-CN" altLang="en-US" sz="1600" b="1" dirty="0">
                <a:latin typeface="Arial" panose="020B0604020202020204" pitchFamily="34" charset="0"/>
              </a:rPr>
              <a:t>    陷落柱在时间剖面和水平切片沿层切片上的综合显示</a:t>
            </a:r>
          </a:p>
        </p:txBody>
      </p:sp>
      <p:pic>
        <p:nvPicPr>
          <p:cNvPr id="6" name="Picture 4" descr="newx1-2"/>
          <p:cNvPicPr>
            <a:picLocks noGrp="1" noChangeAspect="1"/>
          </p:cNvPicPr>
          <p:nvPr/>
        </p:nvPicPr>
        <p:blipFill>
          <a:blip r:embed="rId4"/>
          <a:stretch>
            <a:fillRect/>
          </a:stretch>
        </p:blipFill>
        <p:spPr>
          <a:xfrm>
            <a:off x="325120" y="1482314"/>
            <a:ext cx="3926840" cy="3141345"/>
          </a:xfrm>
          <a:prstGeom prst="rect">
            <a:avLst/>
          </a:prstGeom>
          <a:noFill/>
          <a:ln w="9525">
            <a:noFill/>
          </a:ln>
        </p:spPr>
      </p:pic>
      <p:sp>
        <p:nvSpPr>
          <p:cNvPr id="13" name="文本框 12"/>
          <p:cNvSpPr txBox="1"/>
          <p:nvPr/>
        </p:nvSpPr>
        <p:spPr>
          <a:xfrm>
            <a:off x="684461" y="883132"/>
            <a:ext cx="4185761" cy="338554"/>
          </a:xfrm>
          <a:prstGeom prst="rect">
            <a:avLst/>
          </a:prstGeom>
          <a:noFill/>
        </p:spPr>
        <p:txBody>
          <a:bodyPr wrap="none" rtlCol="0">
            <a:spAutoFit/>
          </a:bodyPr>
          <a:lstStyle/>
          <a:p>
            <a:pPr algn="l"/>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1</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构造</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精</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细探</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测</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高</a:t>
            </a:r>
            <a:r>
              <a:rPr lang="zh-CN" altLang="en-US" sz="1600" dirty="0">
                <a:solidFill>
                  <a:srgbClr val="FF0000"/>
                </a:solidFill>
                <a:latin typeface="黑体" panose="02010609060101010101" pitchFamily="49" charset="-122"/>
                <a:ea typeface="黑体" panose="02010609060101010101" pitchFamily="49" charset="-122"/>
                <a:sym typeface="Arial" panose="020B0604020202020204" pitchFamily="34" charset="0"/>
              </a:rPr>
              <a:t>密</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度三维</a:t>
            </a:r>
            <a:r>
              <a:rPr lang="zh-CN" altLang="en-US" sz="1600" dirty="0" smtClean="0">
                <a:solidFill>
                  <a:srgbClr val="0000FF"/>
                </a:solidFill>
                <a:latin typeface="黑体" panose="02010609060101010101" pitchFamily="49" charset="-122"/>
                <a:ea typeface="黑体" panose="02010609060101010101" pitchFamily="49" charset="-122"/>
                <a:sym typeface="Arial" panose="020B0604020202020204" pitchFamily="34" charset="0"/>
              </a:rPr>
              <a:t>地</a:t>
            </a:r>
            <a:r>
              <a:rPr lang="zh-CN" altLang="en-US" sz="1600" dirty="0">
                <a:solidFill>
                  <a:srgbClr val="0000FF"/>
                </a:solidFill>
                <a:latin typeface="黑体" panose="02010609060101010101" pitchFamily="49" charset="-122"/>
                <a:ea typeface="黑体" panose="02010609060101010101" pitchFamily="49" charset="-122"/>
                <a:sym typeface="Arial" panose="020B0604020202020204" pitchFamily="34" charset="0"/>
              </a:rPr>
              <a:t>震勘探</a:t>
            </a:r>
            <a:endParaRPr lang="zh-CN" altLang="en-US" sz="1600" dirty="0">
              <a:solidFill>
                <a:srgbClr val="0000FF"/>
              </a:solidFill>
              <a:latin typeface="黑体" panose="02010609060101010101" pitchFamily="49" charset="-122"/>
              <a:ea typeface="黑体" panose="02010609060101010101" pitchFamily="49" charset="-122"/>
            </a:endParaRPr>
          </a:p>
        </p:txBody>
      </p:sp>
      <p:sp>
        <p:nvSpPr>
          <p:cNvPr id="14"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dell\Documents\Tencent Files\304052594\Image\C2C\$9O]_]Y{NZF_W%ENVL5}O]8.png"/>
          <p:cNvPicPr>
            <a:picLocks noChangeAspect="1"/>
          </p:cNvPicPr>
          <p:nvPr/>
        </p:nvPicPr>
        <p:blipFill>
          <a:blip r:embed="rId3"/>
          <a:stretch>
            <a:fillRect/>
          </a:stretch>
        </p:blipFill>
        <p:spPr>
          <a:xfrm>
            <a:off x="681046" y="2172736"/>
            <a:ext cx="3391674" cy="3262908"/>
          </a:xfrm>
          <a:prstGeom prst="rect">
            <a:avLst/>
          </a:prstGeom>
          <a:noFill/>
          <a:ln w="9525">
            <a:noFill/>
          </a:ln>
        </p:spPr>
      </p:pic>
      <p:sp>
        <p:nvSpPr>
          <p:cNvPr id="65539" name="矩形 1"/>
          <p:cNvSpPr/>
          <p:nvPr/>
        </p:nvSpPr>
        <p:spPr>
          <a:xfrm>
            <a:off x="711953" y="1206205"/>
            <a:ext cx="8064946" cy="1128194"/>
          </a:xfrm>
          <a:prstGeom prst="rect">
            <a:avLst/>
          </a:prstGeom>
          <a:noFill/>
          <a:ln w="9525">
            <a:noFill/>
          </a:ln>
        </p:spPr>
        <p:txBody>
          <a:bodyPr wrap="square">
            <a:spAutoFit/>
          </a:bodyPr>
          <a:lstStyle/>
          <a:p>
            <a:pPr>
              <a:lnSpc>
                <a:spcPct val="150000"/>
              </a:lnSpc>
              <a:spcAft>
                <a:spcPts val="945"/>
              </a:spcAft>
            </a:pPr>
            <a:r>
              <a:rPr lang="zh-CN" altLang="en-US" sz="1496" dirty="0" smtClean="0">
                <a:latin typeface="Times New Roman" panose="02020603050405020304" charset="0"/>
                <a:ea typeface="黑体" panose="02010609060101010101" pitchFamily="49" charset="-122"/>
              </a:rPr>
              <a:t>        研发的适</a:t>
            </a:r>
            <a:r>
              <a:rPr lang="zh-CN" altLang="en-US" sz="1496" dirty="0">
                <a:latin typeface="Times New Roman" panose="02020603050405020304" charset="0"/>
                <a:ea typeface="黑体" panose="02010609060101010101" pitchFamily="49" charset="-122"/>
              </a:rPr>
              <a:t>用于薄煤层的</a:t>
            </a:r>
            <a:r>
              <a:rPr lang="zh-CN" altLang="en-US" sz="1496" dirty="0">
                <a:solidFill>
                  <a:srgbClr val="0000FF"/>
                </a:solidFill>
                <a:latin typeface="Times New Roman" panose="02020603050405020304" charset="0"/>
                <a:ea typeface="黑体" panose="02010609060101010101" pitchFamily="49" charset="-122"/>
              </a:rPr>
              <a:t>井震联合反演技术，</a:t>
            </a:r>
            <a:r>
              <a:rPr lang="zh-CN" altLang="en-US" sz="1496" dirty="0" smtClean="0">
                <a:latin typeface="Times New Roman" panose="02020603050405020304" charset="0"/>
                <a:ea typeface="黑体" panose="02010609060101010101" pitchFamily="49" charset="-122"/>
              </a:rPr>
              <a:t>将</a:t>
            </a:r>
            <a:r>
              <a:rPr lang="zh-CN" altLang="en-US" sz="1496" dirty="0" smtClean="0">
                <a:solidFill>
                  <a:srgbClr val="FF0000"/>
                </a:solidFill>
                <a:latin typeface="Times New Roman" panose="02020603050405020304" charset="0"/>
                <a:ea typeface="黑体" panose="02010609060101010101" pitchFamily="49" charset="-122"/>
              </a:rPr>
              <a:t>钻井测井</a:t>
            </a:r>
            <a:r>
              <a:rPr lang="zh-CN" altLang="en-US" sz="1496" dirty="0" smtClean="0">
                <a:solidFill>
                  <a:schemeClr val="bg2"/>
                </a:solidFill>
                <a:latin typeface="Times New Roman" panose="02020603050405020304" charset="0"/>
                <a:ea typeface="黑体" panose="02010609060101010101" pitchFamily="49" charset="-122"/>
              </a:rPr>
              <a:t>或井巷工程揭示</a:t>
            </a:r>
            <a:r>
              <a:rPr lang="zh-CN" altLang="en-US" sz="1496" dirty="0" smtClean="0">
                <a:solidFill>
                  <a:srgbClr val="FF0000"/>
                </a:solidFill>
                <a:latin typeface="Times New Roman" panose="02020603050405020304" charset="0"/>
                <a:ea typeface="黑体" panose="02010609060101010101" pitchFamily="49" charset="-122"/>
              </a:rPr>
              <a:t>的</a:t>
            </a:r>
            <a:r>
              <a:rPr lang="zh-CN" altLang="en-US" sz="1496" dirty="0">
                <a:solidFill>
                  <a:srgbClr val="FF0000"/>
                </a:solidFill>
                <a:latin typeface="Times New Roman" panose="02020603050405020304" charset="0"/>
                <a:ea typeface="黑体" panose="02010609060101010101" pitchFamily="49" charset="-122"/>
              </a:rPr>
              <a:t>高分</a:t>
            </a:r>
            <a:r>
              <a:rPr lang="zh-CN" altLang="en-US" sz="1496" dirty="0" smtClean="0">
                <a:solidFill>
                  <a:schemeClr val="bg2"/>
                </a:solidFill>
                <a:latin typeface="Times New Roman" panose="02020603050405020304" charset="0"/>
                <a:ea typeface="黑体" panose="02010609060101010101" pitchFamily="49" charset="-122"/>
              </a:rPr>
              <a:t>辨信息外</a:t>
            </a:r>
            <a:r>
              <a:rPr lang="zh-CN" altLang="en-US" sz="1496" dirty="0">
                <a:solidFill>
                  <a:schemeClr val="bg2"/>
                </a:solidFill>
                <a:latin typeface="Times New Roman" panose="02020603050405020304" charset="0"/>
                <a:ea typeface="黑体" panose="02010609060101010101" pitchFamily="49" charset="-122"/>
              </a:rPr>
              <a:t>推到地震数据体</a:t>
            </a:r>
            <a:r>
              <a:rPr lang="zh-CN" altLang="en-US" sz="1496" dirty="0">
                <a:latin typeface="Times New Roman" panose="02020603050405020304" charset="0"/>
                <a:ea typeface="黑体" panose="02010609060101010101" pitchFamily="49" charset="-122"/>
              </a:rPr>
              <a:t>上，使生产矿井小构造的解释精度由原来的</a:t>
            </a:r>
            <a:r>
              <a:rPr lang="en-US" altLang="zh-CN" sz="1496" dirty="0">
                <a:solidFill>
                  <a:schemeClr val="bg2"/>
                </a:solidFill>
                <a:latin typeface="Times New Roman" panose="02020603050405020304" charset="0"/>
                <a:ea typeface="黑体" panose="02010609060101010101" pitchFamily="49" charset="-122"/>
              </a:rPr>
              <a:t>10m</a:t>
            </a:r>
            <a:r>
              <a:rPr lang="zh-CN" altLang="en-US" sz="1496" dirty="0">
                <a:solidFill>
                  <a:schemeClr val="bg2"/>
                </a:solidFill>
                <a:latin typeface="Times New Roman" panose="02020603050405020304" charset="0"/>
                <a:ea typeface="黑体" panose="02010609060101010101" pitchFamily="49" charset="-122"/>
              </a:rPr>
              <a:t>提高到</a:t>
            </a:r>
            <a:r>
              <a:rPr lang="en-US" altLang="zh-CN" sz="1496" dirty="0">
                <a:solidFill>
                  <a:schemeClr val="bg2"/>
                </a:solidFill>
                <a:latin typeface="Times New Roman" panose="02020603050405020304" charset="0"/>
                <a:ea typeface="黑体" panose="02010609060101010101" pitchFamily="49" charset="-122"/>
              </a:rPr>
              <a:t>5m </a:t>
            </a:r>
            <a:r>
              <a:rPr lang="zh-CN" altLang="en-US" sz="1496" dirty="0">
                <a:solidFill>
                  <a:schemeClr val="bg2"/>
                </a:solidFill>
                <a:latin typeface="Times New Roman" panose="02020603050405020304" charset="0"/>
                <a:ea typeface="黑体" panose="02010609060101010101" pitchFamily="49" charset="-122"/>
              </a:rPr>
              <a:t>以下，部分地区可达到</a:t>
            </a:r>
            <a:r>
              <a:rPr lang="en-US" altLang="zh-CN" sz="1496" dirty="0">
                <a:solidFill>
                  <a:schemeClr val="bg2"/>
                </a:solidFill>
                <a:latin typeface="Times New Roman" panose="02020603050405020304" charset="0"/>
                <a:ea typeface="黑体" panose="02010609060101010101" pitchFamily="49" charset="-122"/>
              </a:rPr>
              <a:t>3m</a:t>
            </a:r>
            <a:r>
              <a:rPr lang="zh-CN" altLang="en-US" sz="1496" dirty="0">
                <a:solidFill>
                  <a:schemeClr val="bg2"/>
                </a:solidFill>
                <a:latin typeface="Times New Roman" panose="02020603050405020304" charset="0"/>
                <a:ea typeface="黑体" panose="02010609060101010101" pitchFamily="49" charset="-122"/>
              </a:rPr>
              <a:t>。</a:t>
            </a:r>
            <a:endParaRPr lang="en-US" altLang="zh-CN" sz="1496" i="1" dirty="0">
              <a:solidFill>
                <a:schemeClr val="bg2"/>
              </a:solidFill>
              <a:latin typeface="微软雅黑" panose="020B0503020204020204" charset="-122"/>
              <a:ea typeface="微软雅黑" panose="020B0503020204020204" charset="-122"/>
            </a:endParaRPr>
          </a:p>
        </p:txBody>
      </p:sp>
      <p:sp>
        <p:nvSpPr>
          <p:cNvPr id="65540" name="矩形 14"/>
          <p:cNvSpPr/>
          <p:nvPr/>
        </p:nvSpPr>
        <p:spPr>
          <a:xfrm>
            <a:off x="681046" y="5500841"/>
            <a:ext cx="3262432" cy="322524"/>
          </a:xfrm>
          <a:prstGeom prst="rect">
            <a:avLst/>
          </a:prstGeom>
          <a:noFill/>
          <a:ln w="9525">
            <a:noFill/>
          </a:ln>
        </p:spPr>
        <p:txBody>
          <a:bodyPr wrap="none">
            <a:spAutoFit/>
          </a:bodyPr>
          <a:lstStyle/>
          <a:p>
            <a:r>
              <a:rPr lang="zh-CN" altLang="en-US" sz="1496" dirty="0">
                <a:latin typeface="Times New Roman" panose="02020603050405020304" charset="0"/>
                <a:ea typeface="黑体" panose="02010609060101010101" pitchFamily="49" charset="-122"/>
              </a:rPr>
              <a:t>多属性融合技术解释煤层小断裂技术</a:t>
            </a:r>
          </a:p>
        </p:txBody>
      </p:sp>
      <p:sp>
        <p:nvSpPr>
          <p:cNvPr id="17" name="矩形 16"/>
          <p:cNvSpPr/>
          <p:nvPr/>
        </p:nvSpPr>
        <p:spPr>
          <a:xfrm>
            <a:off x="5824796" y="2640330"/>
            <a:ext cx="2410301" cy="1837426"/>
          </a:xfrm>
          <a:prstGeom prst="rect">
            <a:avLst/>
          </a:prstGeom>
        </p:spPr>
        <p:txBody>
          <a:bodyPr>
            <a:spAutoFit/>
          </a:bodyPr>
          <a:lstStyle/>
          <a:p>
            <a:pPr algn="just" defTabSz="720090">
              <a:spcAft>
                <a:spcPts val="0"/>
              </a:spcAft>
              <a:defRPr/>
            </a:pPr>
            <a:r>
              <a:rPr lang="en-US" altLang="zh-CN" sz="1260" b="1" kern="100" dirty="0">
                <a:solidFill>
                  <a:srgbClr val="0000FF"/>
                </a:solidFill>
                <a:latin typeface="Calibri" panose="020F0502020204030204" charset="0"/>
                <a:cs typeface="Times New Roman" panose="02020603050405020304" charset="0"/>
              </a:rPr>
              <a:t>1.</a:t>
            </a:r>
            <a:r>
              <a:rPr lang="zh-CN" altLang="en-US" sz="1260" b="1" kern="100" dirty="0">
                <a:solidFill>
                  <a:srgbClr val="0000FF"/>
                </a:solidFill>
                <a:latin typeface="Calibri" panose="020F0502020204030204" charset="0"/>
                <a:cs typeface="Times New Roman" panose="02020603050405020304" charset="0"/>
              </a:rPr>
              <a:t>煤层小断层的快速识别方法和装置</a:t>
            </a:r>
            <a:endParaRPr lang="en-US" altLang="zh-CN" sz="1260" b="1" kern="100" dirty="0">
              <a:solidFill>
                <a:srgbClr val="0000FF"/>
              </a:solidFill>
              <a:latin typeface="Calibri" panose="020F0502020204030204" charset="0"/>
              <a:cs typeface="Times New Roman" panose="02020603050405020304" charset="0"/>
            </a:endParaRPr>
          </a:p>
          <a:p>
            <a:pPr algn="just" defTabSz="720090">
              <a:spcAft>
                <a:spcPts val="0"/>
              </a:spcAft>
              <a:defRPr/>
            </a:pPr>
            <a:r>
              <a:rPr lang="en-US" altLang="zh-CN" sz="1260" b="1" kern="100" dirty="0">
                <a:solidFill>
                  <a:srgbClr val="FF0000"/>
                </a:solidFill>
                <a:latin typeface="Calibri" panose="020F0502020204030204" charset="0"/>
                <a:cs typeface="Times New Roman" panose="02020603050405020304" charset="0"/>
              </a:rPr>
              <a:t>201710950865.8</a:t>
            </a:r>
          </a:p>
          <a:p>
            <a:pPr algn="just" defTabSz="720090">
              <a:spcAft>
                <a:spcPts val="0"/>
              </a:spcAft>
              <a:defRPr/>
            </a:pPr>
            <a:r>
              <a:rPr lang="en-US" altLang="zh-CN" sz="1260" b="1" kern="100" dirty="0">
                <a:solidFill>
                  <a:srgbClr val="0000FF"/>
                </a:solidFill>
                <a:latin typeface="Calibri" panose="020F0502020204030204" charset="0"/>
                <a:cs typeface="Times New Roman" panose="02020603050405020304" charset="0"/>
              </a:rPr>
              <a:t>2.</a:t>
            </a:r>
            <a:r>
              <a:rPr lang="zh-CN" altLang="en-US" sz="1260" b="1" kern="100" dirty="0">
                <a:solidFill>
                  <a:srgbClr val="0000FF"/>
                </a:solidFill>
                <a:latin typeface="Calibri" panose="020F0502020204030204" charset="0"/>
                <a:cs typeface="Times New Roman" panose="02020603050405020304" charset="0"/>
              </a:rPr>
              <a:t>转换波各向异性振幅随入射角变化道集抽取方法</a:t>
            </a:r>
            <a:endParaRPr lang="en-US" altLang="zh-CN" sz="1260" b="1" kern="100" dirty="0">
              <a:solidFill>
                <a:srgbClr val="0000FF"/>
              </a:solidFill>
              <a:latin typeface="Calibri" panose="020F0502020204030204" charset="0"/>
              <a:cs typeface="Times New Roman" panose="02020603050405020304" charset="0"/>
            </a:endParaRPr>
          </a:p>
          <a:p>
            <a:pPr algn="just" defTabSz="720090">
              <a:spcAft>
                <a:spcPts val="0"/>
              </a:spcAft>
              <a:defRPr/>
            </a:pPr>
            <a:r>
              <a:rPr lang="en-US" altLang="zh-CN" sz="1260" b="1" kern="100" dirty="0">
                <a:solidFill>
                  <a:srgbClr val="FF0000"/>
                </a:solidFill>
                <a:latin typeface="Calibri" panose="020F0502020204030204" charset="0"/>
                <a:cs typeface="Times New Roman" panose="02020603050405020304" charset="0"/>
              </a:rPr>
              <a:t>201520160284.0</a:t>
            </a:r>
          </a:p>
          <a:p>
            <a:pPr algn="just" defTabSz="720090">
              <a:spcAft>
                <a:spcPts val="0"/>
              </a:spcAft>
              <a:defRPr/>
            </a:pPr>
            <a:r>
              <a:rPr lang="en-US" altLang="zh-CN" sz="1260" b="1" kern="100" dirty="0">
                <a:solidFill>
                  <a:srgbClr val="0000FF"/>
                </a:solidFill>
                <a:latin typeface="Calibri" panose="020F0502020204030204" charset="0"/>
                <a:cs typeface="Times New Roman" panose="02020603050405020304" charset="0"/>
              </a:rPr>
              <a:t>3.</a:t>
            </a:r>
            <a:r>
              <a:rPr lang="zh-CN" altLang="en-US" sz="1260" b="1" kern="100" dirty="0">
                <a:solidFill>
                  <a:srgbClr val="0000FF"/>
                </a:solidFill>
                <a:latin typeface="Calibri" panose="020F0502020204030204" charset="0"/>
                <a:cs typeface="Times New Roman" panose="02020603050405020304" charset="0"/>
              </a:rPr>
              <a:t> 转换波各向异性振幅随入射角变化道集抽取方法</a:t>
            </a:r>
            <a:endParaRPr lang="en-US" altLang="zh-CN" sz="1260" b="1" kern="100" dirty="0">
              <a:solidFill>
                <a:srgbClr val="0000FF"/>
              </a:solidFill>
              <a:latin typeface="Calibri" panose="020F0502020204030204" charset="0"/>
              <a:cs typeface="Times New Roman" panose="02020603050405020304" charset="0"/>
            </a:endParaRPr>
          </a:p>
          <a:p>
            <a:pPr algn="just" defTabSz="720090">
              <a:spcAft>
                <a:spcPts val="0"/>
              </a:spcAft>
              <a:defRPr/>
            </a:pPr>
            <a:r>
              <a:rPr lang="en-US" altLang="zh-CN" sz="1260" b="1" kern="100" dirty="0">
                <a:solidFill>
                  <a:srgbClr val="FF0000"/>
                </a:solidFill>
                <a:latin typeface="Calibri" panose="020F0502020204030204" charset="0"/>
                <a:cs typeface="Times New Roman" panose="02020603050405020304" charset="0"/>
              </a:rPr>
              <a:t>ZL201510757298.5</a:t>
            </a:r>
          </a:p>
        </p:txBody>
      </p:sp>
      <p:sp>
        <p:nvSpPr>
          <p:cNvPr id="65542" name="文本框 17"/>
          <p:cNvSpPr txBox="1"/>
          <p:nvPr/>
        </p:nvSpPr>
        <p:spPr>
          <a:xfrm>
            <a:off x="5853549" y="2334041"/>
            <a:ext cx="1332667" cy="322524"/>
          </a:xfrm>
          <a:prstGeom prst="rect">
            <a:avLst/>
          </a:prstGeom>
          <a:noFill/>
          <a:ln w="9525">
            <a:noFill/>
          </a:ln>
        </p:spPr>
        <p:txBody>
          <a:bodyPr>
            <a:spAutoFit/>
          </a:bodyPr>
          <a:lstStyle/>
          <a:p>
            <a:r>
              <a:rPr lang="zh-CN" altLang="en-US" sz="1496" dirty="0">
                <a:solidFill>
                  <a:srgbClr val="FF0000"/>
                </a:solidFill>
                <a:latin typeface="Times New Roman" panose="02020603050405020304" charset="0"/>
                <a:ea typeface="黑体" panose="02010609060101010101" pitchFamily="49" charset="-122"/>
              </a:rPr>
              <a:t>专利技术：</a:t>
            </a:r>
          </a:p>
        </p:txBody>
      </p:sp>
      <p:grpSp>
        <p:nvGrpSpPr>
          <p:cNvPr id="65543" name="组合 27"/>
          <p:cNvGrpSpPr/>
          <p:nvPr/>
        </p:nvGrpSpPr>
        <p:grpSpPr>
          <a:xfrm>
            <a:off x="4518382" y="2292594"/>
            <a:ext cx="3671709" cy="2925366"/>
            <a:chOff x="4142144" y="2786058"/>
            <a:chExt cx="4661516" cy="3714776"/>
          </a:xfrm>
        </p:grpSpPr>
        <p:grpSp>
          <p:nvGrpSpPr>
            <p:cNvPr id="65547" name="组合 26"/>
            <p:cNvGrpSpPr/>
            <p:nvPr/>
          </p:nvGrpSpPr>
          <p:grpSpPr>
            <a:xfrm>
              <a:off x="4142144" y="2786058"/>
              <a:ext cx="4661516" cy="3714776"/>
              <a:chOff x="4142144" y="2786058"/>
              <a:chExt cx="4661516" cy="3714776"/>
            </a:xfrm>
          </p:grpSpPr>
          <p:pic>
            <p:nvPicPr>
              <p:cNvPr id="65551" name="Picture 7"/>
              <p:cNvPicPr>
                <a:picLocks noChangeAspect="1"/>
              </p:cNvPicPr>
              <p:nvPr/>
            </p:nvPicPr>
            <p:blipFill>
              <a:blip r:embed="rId4"/>
              <a:stretch>
                <a:fillRect/>
              </a:stretch>
            </p:blipFill>
            <p:spPr>
              <a:xfrm>
                <a:off x="4142144" y="2786058"/>
                <a:ext cx="4661516" cy="3714776"/>
              </a:xfrm>
              <a:prstGeom prst="rect">
                <a:avLst/>
              </a:prstGeom>
              <a:noFill/>
              <a:ln w="9525">
                <a:noFill/>
              </a:ln>
              <a:effectLst>
                <a:prstShdw prst="shdw13" dist="53882" dir="13499999">
                  <a:srgbClr val="2F4D71">
                    <a:alpha val="50000"/>
                  </a:srgbClr>
                </a:prstShdw>
              </a:effectLst>
            </p:spPr>
          </p:pic>
          <p:sp>
            <p:nvSpPr>
              <p:cNvPr id="22" name="椭圆 21"/>
              <p:cNvSpPr/>
              <p:nvPr/>
            </p:nvSpPr>
            <p:spPr bwMode="auto">
              <a:xfrm>
                <a:off x="4261182" y="4572009"/>
                <a:ext cx="1642719" cy="1285884"/>
              </a:xfrm>
              <a:prstGeom prst="ellipse">
                <a:avLst/>
              </a:prstGeom>
              <a:noFill/>
              <a:ln w="28575" cap="flat" cmpd="sng" algn="ctr">
                <a:solidFill>
                  <a:srgbClr val="FF0000"/>
                </a:solidFill>
                <a:prstDash val="solid"/>
                <a:round/>
                <a:headEnd type="none" w="med" len="med"/>
                <a:tailEnd type="none" w="med" len="med"/>
              </a:ln>
              <a:effectLst>
                <a:outerShdw dist="17961" dir="2700000" algn="ctr" rotWithShape="0">
                  <a:schemeClr val="bg1">
                    <a:gamma/>
                    <a:shade val="60000"/>
                    <a:invGamma/>
                  </a:schemeClr>
                </a:outerShdw>
              </a:effectLst>
            </p:spPr>
            <p:txBody>
              <a:bodyPr wrap="none" tIns="0" anchor="ctr"/>
              <a:lstStyle/>
              <a:p>
                <a:pPr defTabSz="720090" eaLnBrk="0" hangingPunct="0">
                  <a:defRPr/>
                </a:pPr>
                <a:endParaRPr lang="zh-CN" altLang="en-US" sz="2048" b="1">
                  <a:latin typeface="Times New Roman" panose="02020603050405020304" charset="0"/>
                  <a:ea typeface="黑体" panose="02010609060101010101" pitchFamily="49" charset="-122"/>
                </a:endParaRPr>
              </a:p>
            </p:txBody>
          </p:sp>
          <p:sp>
            <p:nvSpPr>
              <p:cNvPr id="26" name="椭圆 25"/>
              <p:cNvSpPr/>
              <p:nvPr/>
            </p:nvSpPr>
            <p:spPr bwMode="auto">
              <a:xfrm>
                <a:off x="7084755" y="4156081"/>
                <a:ext cx="1071340" cy="1428760"/>
              </a:xfrm>
              <a:prstGeom prst="ellipse">
                <a:avLst/>
              </a:prstGeom>
              <a:noFill/>
              <a:ln w="28575" cap="flat" cmpd="sng" algn="ctr">
                <a:solidFill>
                  <a:srgbClr val="FF0000"/>
                </a:solidFill>
                <a:prstDash val="solid"/>
                <a:round/>
                <a:headEnd type="none" w="med" len="med"/>
                <a:tailEnd type="none" w="med" len="med"/>
              </a:ln>
              <a:effectLst>
                <a:outerShdw dist="17961" dir="2700000" algn="ctr" rotWithShape="0">
                  <a:schemeClr val="bg1">
                    <a:gamma/>
                    <a:shade val="60000"/>
                    <a:invGamma/>
                  </a:schemeClr>
                </a:outerShdw>
              </a:effectLst>
            </p:spPr>
            <p:txBody>
              <a:bodyPr wrap="none" tIns="0" anchor="ctr"/>
              <a:lstStyle/>
              <a:p>
                <a:pPr defTabSz="720090" eaLnBrk="0" hangingPunct="0">
                  <a:defRPr/>
                </a:pPr>
                <a:endParaRPr lang="zh-CN" altLang="en-US" sz="2048" b="1">
                  <a:latin typeface="Times New Roman" panose="02020603050405020304" charset="0"/>
                  <a:ea typeface="黑体" panose="02010609060101010101" pitchFamily="49" charset="-122"/>
                </a:endParaRPr>
              </a:p>
            </p:txBody>
          </p:sp>
        </p:grpSp>
        <p:sp>
          <p:nvSpPr>
            <p:cNvPr id="65548" name="TextBox 22"/>
            <p:cNvSpPr txBox="1"/>
            <p:nvPr/>
          </p:nvSpPr>
          <p:spPr>
            <a:xfrm>
              <a:off x="4429124" y="5286389"/>
              <a:ext cx="571504" cy="425028"/>
            </a:xfrm>
            <a:prstGeom prst="rect">
              <a:avLst/>
            </a:prstGeom>
            <a:solidFill>
              <a:srgbClr val="FFFFFF"/>
            </a:solidFill>
            <a:ln w="9525">
              <a:noFill/>
            </a:ln>
          </p:spPr>
          <p:txBody>
            <a:bodyPr>
              <a:spAutoFit/>
            </a:bodyPr>
            <a:lstStyle/>
            <a:p>
              <a:r>
                <a:rPr lang="en-US" altLang="zh-CN" sz="1500" dirty="0">
                  <a:latin typeface="Times New Roman" panose="02020603050405020304" charset="0"/>
                  <a:ea typeface="黑体" panose="02010609060101010101" pitchFamily="49" charset="-122"/>
                </a:rPr>
                <a:t>2m</a:t>
              </a:r>
              <a:endParaRPr lang="zh-CN" altLang="en-US" sz="1500" dirty="0">
                <a:latin typeface="Times New Roman" panose="02020603050405020304" charset="0"/>
                <a:ea typeface="黑体" panose="02010609060101010101" pitchFamily="49" charset="-122"/>
              </a:endParaRPr>
            </a:p>
          </p:txBody>
        </p:sp>
        <p:sp>
          <p:nvSpPr>
            <p:cNvPr id="65549" name="TextBox 23"/>
            <p:cNvSpPr txBox="1"/>
            <p:nvPr/>
          </p:nvSpPr>
          <p:spPr>
            <a:xfrm>
              <a:off x="5286380" y="5357826"/>
              <a:ext cx="571504" cy="425028"/>
            </a:xfrm>
            <a:prstGeom prst="rect">
              <a:avLst/>
            </a:prstGeom>
            <a:solidFill>
              <a:srgbClr val="FFFFFF"/>
            </a:solidFill>
            <a:ln w="9525">
              <a:noFill/>
            </a:ln>
          </p:spPr>
          <p:txBody>
            <a:bodyPr>
              <a:spAutoFit/>
            </a:bodyPr>
            <a:lstStyle/>
            <a:p>
              <a:r>
                <a:rPr lang="en-US" altLang="zh-CN" sz="1500" dirty="0">
                  <a:latin typeface="Times New Roman" panose="02020603050405020304" charset="0"/>
                  <a:ea typeface="黑体" panose="02010609060101010101" pitchFamily="49" charset="-122"/>
                </a:rPr>
                <a:t>3m</a:t>
              </a:r>
              <a:endParaRPr lang="zh-CN" altLang="en-US" sz="1500" dirty="0">
                <a:latin typeface="Times New Roman" panose="02020603050405020304" charset="0"/>
                <a:ea typeface="黑体" panose="02010609060101010101" pitchFamily="49" charset="-122"/>
              </a:endParaRPr>
            </a:p>
          </p:txBody>
        </p:sp>
        <p:sp>
          <p:nvSpPr>
            <p:cNvPr id="65550" name="TextBox 24"/>
            <p:cNvSpPr txBox="1"/>
            <p:nvPr/>
          </p:nvSpPr>
          <p:spPr>
            <a:xfrm>
              <a:off x="7358082" y="5286389"/>
              <a:ext cx="571504" cy="425028"/>
            </a:xfrm>
            <a:prstGeom prst="rect">
              <a:avLst/>
            </a:prstGeom>
            <a:solidFill>
              <a:srgbClr val="FFFFFF"/>
            </a:solidFill>
            <a:ln w="9525">
              <a:noFill/>
            </a:ln>
          </p:spPr>
          <p:txBody>
            <a:bodyPr>
              <a:spAutoFit/>
            </a:bodyPr>
            <a:lstStyle/>
            <a:p>
              <a:r>
                <a:rPr lang="en-US" altLang="zh-CN" sz="1500" dirty="0">
                  <a:latin typeface="Times New Roman" panose="02020603050405020304" charset="0"/>
                  <a:ea typeface="黑体" panose="02010609060101010101" pitchFamily="49" charset="-122"/>
                </a:rPr>
                <a:t>4m</a:t>
              </a:r>
              <a:endParaRPr lang="zh-CN" altLang="en-US" sz="1500" dirty="0">
                <a:latin typeface="Times New Roman" panose="02020603050405020304" charset="0"/>
                <a:ea typeface="黑体" panose="02010609060101010101" pitchFamily="49" charset="-122"/>
              </a:endParaRPr>
            </a:p>
          </p:txBody>
        </p:sp>
      </p:grpSp>
      <p:sp>
        <p:nvSpPr>
          <p:cNvPr id="65544" name="矩形 28"/>
          <p:cNvSpPr/>
          <p:nvPr/>
        </p:nvSpPr>
        <p:spPr>
          <a:xfrm>
            <a:off x="4518382" y="5521442"/>
            <a:ext cx="3929435" cy="322524"/>
          </a:xfrm>
          <a:prstGeom prst="rect">
            <a:avLst/>
          </a:prstGeom>
          <a:noFill/>
          <a:ln w="9525">
            <a:noFill/>
          </a:ln>
        </p:spPr>
        <p:txBody>
          <a:bodyPr wrap="square">
            <a:spAutoFit/>
          </a:bodyPr>
          <a:lstStyle/>
          <a:p>
            <a:pPr algn="ctr"/>
            <a:r>
              <a:rPr lang="zh-CN" altLang="en-US" sz="1496" dirty="0">
                <a:latin typeface="Times New Roman" panose="02020603050405020304" charset="0"/>
                <a:ea typeface="黑体" panose="02010609060101010101" pitchFamily="49" charset="-122"/>
              </a:rPr>
              <a:t>小断层在地震时间剖面上的反应（过巷道）</a:t>
            </a:r>
          </a:p>
        </p:txBody>
      </p:sp>
      <p:pic>
        <p:nvPicPr>
          <p:cNvPr id="19" name="图片 270351" descr="中国煤地标识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p:cNvGrpSpPr/>
          <p:nvPr/>
        </p:nvGrpSpPr>
        <p:grpSpPr>
          <a:xfrm>
            <a:off x="650207" y="719522"/>
            <a:ext cx="8421436" cy="48005"/>
            <a:chOff x="3060700" y="4724400"/>
            <a:chExt cx="5955507" cy="31432"/>
          </a:xfrm>
        </p:grpSpPr>
        <p:cxnSp>
          <p:nvCxnSpPr>
            <p:cNvPr id="23" name="直接连接符 22"/>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675645" y="767812"/>
            <a:ext cx="5416868" cy="338554"/>
          </a:xfrm>
          <a:prstGeom prst="rect">
            <a:avLst/>
          </a:prstGeom>
          <a:noFill/>
        </p:spPr>
        <p:txBody>
          <a:bodyPr wrap="none" rtlCol="0">
            <a:spAutoFit/>
          </a:bodyPr>
          <a:lstStyle/>
          <a:p>
            <a:pPr algn="l"/>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2</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小</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构造及顶、底板岩性探测</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井震联合反演技术</a:t>
            </a:r>
            <a:endParaRPr lang="zh-CN" altLang="en-US" sz="1600" dirty="0">
              <a:solidFill>
                <a:srgbClr val="0000FF"/>
              </a:solidFill>
              <a:latin typeface="黑体" panose="02010609060101010101" pitchFamily="49" charset="-122"/>
              <a:ea typeface="黑体" panose="02010609060101010101" pitchFamily="49" charset="-122"/>
            </a:endParaRPr>
          </a:p>
        </p:txBody>
      </p:sp>
      <p:sp>
        <p:nvSpPr>
          <p:cNvPr id="27"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1799859927"/>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p:cNvGrpSpPr/>
          <p:nvPr/>
        </p:nvGrpSpPr>
        <p:grpSpPr>
          <a:xfrm>
            <a:off x="650207" y="719522"/>
            <a:ext cx="8421436" cy="48005"/>
            <a:chOff x="3060700" y="4724400"/>
            <a:chExt cx="5955507" cy="31432"/>
          </a:xfrm>
        </p:grpSpPr>
        <p:cxnSp>
          <p:nvCxnSpPr>
            <p:cNvPr id="5" name="直接连接符 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文本框 6"/>
          <p:cNvSpPr txBox="1"/>
          <p:nvPr/>
        </p:nvSpPr>
        <p:spPr>
          <a:xfrm>
            <a:off x="675645" y="767812"/>
            <a:ext cx="5211683" cy="338554"/>
          </a:xfrm>
          <a:prstGeom prst="rect">
            <a:avLst/>
          </a:prstGeom>
          <a:noFill/>
        </p:spPr>
        <p:txBody>
          <a:bodyPr wrap="none" rtlCol="0">
            <a:spAutoFit/>
          </a:bodyPr>
          <a:lstStyle/>
          <a:p>
            <a:pPr algn="l"/>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2</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a:solidFill>
                  <a:srgbClr val="4335F7"/>
                </a:solidFill>
                <a:latin typeface="黑体" panose="02010609060101010101" pitchFamily="49" charset="-122"/>
                <a:ea typeface="黑体" panose="02010609060101010101" pitchFamily="49" charset="-122"/>
                <a:sym typeface="Arial" panose="020B0604020202020204" pitchFamily="34" charset="0"/>
              </a:rPr>
              <a:t>小</a:t>
            </a:r>
            <a:r>
              <a:rPr lang="zh-CN" altLang="en-US"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构造及顶、底板岩性探测</a:t>
            </a:r>
            <a:r>
              <a:rPr lang="en-US" altLang="zh-CN" sz="16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井震联合反演技术</a:t>
            </a:r>
            <a:endParaRPr lang="zh-CN" altLang="en-US" sz="1600" dirty="0">
              <a:solidFill>
                <a:srgbClr val="0000FF"/>
              </a:solidFill>
              <a:latin typeface="黑体" panose="02010609060101010101" pitchFamily="49" charset="-122"/>
              <a:ea typeface="黑体" panose="02010609060101010101" pitchFamily="49" charset="-122"/>
            </a:endParaRPr>
          </a:p>
        </p:txBody>
      </p:sp>
      <p:pic>
        <p:nvPicPr>
          <p:cNvPr id="8" name="图片 8"/>
          <p:cNvPicPr>
            <a:picLocks noChangeAspect="1"/>
          </p:cNvPicPr>
          <p:nvPr/>
        </p:nvPicPr>
        <p:blipFill>
          <a:blip r:embed="rId3"/>
          <a:stretch>
            <a:fillRect/>
          </a:stretch>
        </p:blipFill>
        <p:spPr>
          <a:xfrm>
            <a:off x="540445" y="1486644"/>
            <a:ext cx="8424936" cy="3976390"/>
          </a:xfrm>
          <a:prstGeom prst="rect">
            <a:avLst/>
          </a:prstGeom>
          <a:noFill/>
          <a:ln w="9525">
            <a:noFill/>
          </a:ln>
        </p:spPr>
      </p:pic>
      <p:sp>
        <p:nvSpPr>
          <p:cNvPr id="9" name="矩形 8"/>
          <p:cNvSpPr/>
          <p:nvPr/>
        </p:nvSpPr>
        <p:spPr>
          <a:xfrm>
            <a:off x="1188517" y="1148089"/>
            <a:ext cx="4493538" cy="338554"/>
          </a:xfrm>
          <a:prstGeom prst="rect">
            <a:avLst/>
          </a:prstGeom>
        </p:spPr>
        <p:txBody>
          <a:bodyPr wrap="none">
            <a:spAutoFit/>
          </a:bodyPr>
          <a:lstStyle/>
          <a:p>
            <a:pPr>
              <a:buClrTx/>
              <a:buSzTx/>
              <a:buFontTx/>
            </a:pPr>
            <a:r>
              <a:rPr lang="zh-CN" altLang="en-US" sz="1600" dirty="0">
                <a:solidFill>
                  <a:srgbClr val="0000FF"/>
                </a:solidFill>
                <a:latin typeface="黑体" panose="02010609060101010101" pitchFamily="49" charset="-122"/>
                <a:ea typeface="黑体" panose="02010609060101010101" pitchFamily="49" charset="-122"/>
                <a:sym typeface="宋体" panose="02010600030101010101" pitchFamily="2" charset="-122"/>
              </a:rPr>
              <a:t>地</a:t>
            </a:r>
            <a:r>
              <a:rPr lang="zh-CN" altLang="en-US" sz="1600" dirty="0" smtClean="0">
                <a:solidFill>
                  <a:srgbClr val="0000FF"/>
                </a:solidFill>
                <a:latin typeface="黑体" panose="02010609060101010101" pitchFamily="49" charset="-122"/>
                <a:ea typeface="黑体" panose="02010609060101010101" pitchFamily="49" charset="-122"/>
                <a:sym typeface="宋体" panose="02010600030101010101" pitchFamily="2" charset="-122"/>
              </a:rPr>
              <a:t>震与钻孔密度测井联合反演</a:t>
            </a:r>
            <a:r>
              <a:rPr lang="zh-CN" altLang="zh-CN" sz="1600" dirty="0" smtClean="0">
                <a:solidFill>
                  <a:srgbClr val="0000FF"/>
                </a:solidFill>
                <a:latin typeface="黑体" panose="02010609060101010101" pitchFamily="49" charset="-122"/>
                <a:ea typeface="黑体" panose="02010609060101010101" pitchFamily="49" charset="-122"/>
                <a:sym typeface="宋体" panose="02010600030101010101" pitchFamily="2" charset="-122"/>
              </a:rPr>
              <a:t>煤</a:t>
            </a:r>
            <a:r>
              <a:rPr lang="zh-CN" altLang="zh-CN" sz="1600" dirty="0">
                <a:solidFill>
                  <a:srgbClr val="0000FF"/>
                </a:solidFill>
                <a:latin typeface="黑体" panose="02010609060101010101" pitchFamily="49" charset="-122"/>
                <a:ea typeface="黑体" panose="02010609060101010101" pitchFamily="49" charset="-122"/>
                <a:sym typeface="宋体" panose="02010600030101010101" pitchFamily="2" charset="-122"/>
              </a:rPr>
              <a:t>厚、顶底板岩</a:t>
            </a:r>
            <a:r>
              <a:rPr lang="zh-CN" altLang="zh-CN" sz="1600" dirty="0" smtClean="0">
                <a:solidFill>
                  <a:srgbClr val="0000FF"/>
                </a:solidFill>
                <a:latin typeface="黑体" panose="02010609060101010101" pitchFamily="49" charset="-122"/>
                <a:ea typeface="黑体" panose="02010609060101010101" pitchFamily="49" charset="-122"/>
                <a:sym typeface="宋体" panose="02010600030101010101" pitchFamily="2" charset="-122"/>
              </a:rPr>
              <a:t>性</a:t>
            </a:r>
            <a:endParaRPr lang="zh-CN" altLang="zh-CN" sz="1600" dirty="0">
              <a:solidFill>
                <a:srgbClr val="0000FF"/>
              </a:solidFill>
              <a:latin typeface="黑体" panose="02010609060101010101" pitchFamily="49" charset="-122"/>
              <a:ea typeface="黑体" panose="02010609060101010101" pitchFamily="49" charset="-122"/>
              <a:sym typeface="宋体" panose="02010600030101010101" pitchFamily="2" charset="-122"/>
            </a:endParaRPr>
          </a:p>
        </p:txBody>
      </p:sp>
      <p:sp>
        <p:nvSpPr>
          <p:cNvPr id="10"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3237442255"/>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596265" y="1246505"/>
            <a:ext cx="8528685" cy="1292662"/>
          </a:xfrm>
          <a:prstGeom prst="rect">
            <a:avLst/>
          </a:prstGeom>
          <a:noFill/>
        </p:spPr>
        <p:txBody>
          <a:bodyPr wrap="square" rtlCol="0" anchor="t">
            <a:spAutoFit/>
          </a:bodyPr>
          <a:lstStyle/>
          <a:p>
            <a:pPr>
              <a:lnSpc>
                <a:spcPct val="130000"/>
              </a:lnSpc>
            </a:pPr>
            <a:r>
              <a:rPr lang="en-US" sz="1500" dirty="0" smtClean="0">
                <a:latin typeface="黑体" panose="02010609060101010101" pitchFamily="49" charset="-122"/>
                <a:ea typeface="黑体" panose="02010609060101010101" pitchFamily="49" charset="-122"/>
                <a:sym typeface="宋体" panose="02010600030101010101" pitchFamily="2" charset="-122"/>
              </a:rPr>
              <a:t>    </a:t>
            </a:r>
            <a:r>
              <a:rPr sz="1500" dirty="0" smtClean="0">
                <a:latin typeface="黑体" panose="02010609060101010101" pitchFamily="49" charset="-122"/>
                <a:ea typeface="黑体" panose="02010609060101010101" pitchFamily="49" charset="-122"/>
                <a:sym typeface="宋体" panose="02010600030101010101" pitchFamily="2" charset="-122"/>
              </a:rPr>
              <a:t>由于地球是复杂的非均匀</a:t>
            </a:r>
            <a:r>
              <a:rPr sz="1500" dirty="0">
                <a:latin typeface="黑体" panose="02010609060101010101" pitchFamily="49" charset="-122"/>
                <a:ea typeface="黑体" panose="02010609060101010101" pitchFamily="49" charset="-122"/>
                <a:sym typeface="宋体" panose="02010600030101010101" pitchFamily="2" charset="-122"/>
              </a:rPr>
              <a:t>、强耗散介质，电磁波的传播方程求解极其困难，对电磁法数据只能做定性分析。</a:t>
            </a:r>
            <a:endParaRPr sz="1500" u="none" dirty="0">
              <a:latin typeface="黑体" panose="02010609060101010101" pitchFamily="49" charset="-122"/>
              <a:ea typeface="黑体" panose="02010609060101010101" pitchFamily="49" charset="-122"/>
              <a:sym typeface="宋体" panose="02010600030101010101" pitchFamily="2" charset="-122"/>
            </a:endParaRPr>
          </a:p>
          <a:p>
            <a:pPr>
              <a:lnSpc>
                <a:spcPct val="130000"/>
              </a:lnSpc>
            </a:pPr>
            <a:r>
              <a:rPr sz="1500" dirty="0">
                <a:latin typeface="黑体" panose="02010609060101010101" pitchFamily="49" charset="-122"/>
                <a:ea typeface="黑体" panose="02010609060101010101" pitchFamily="49" charset="-122"/>
                <a:sym typeface="宋体" panose="02010600030101010101" pitchFamily="2" charset="-122"/>
              </a:rPr>
              <a:t>    广域电磁法抛弃平面波思维，建立了以曲面波为核心的电磁勘探理论，严格求解大地电磁波方程，构建了全息电磁勘探技术体系。</a:t>
            </a:r>
            <a:endParaRPr sz="1500" dirty="0">
              <a:latin typeface="黑体" panose="02010609060101010101" pitchFamily="49" charset="-122"/>
              <a:ea typeface="黑体" panose="02010609060101010101" pitchFamily="49" charset="-122"/>
            </a:endParaRPr>
          </a:p>
        </p:txBody>
      </p:sp>
      <p:pic>
        <p:nvPicPr>
          <p:cNvPr id="74755" name="Picture 2" descr="L9"/>
          <p:cNvPicPr>
            <a:picLocks noChangeAspect="1"/>
          </p:cNvPicPr>
          <p:nvPr/>
        </p:nvPicPr>
        <p:blipFill>
          <a:blip r:embed="rId3"/>
          <a:stretch>
            <a:fillRect/>
          </a:stretch>
        </p:blipFill>
        <p:spPr>
          <a:xfrm>
            <a:off x="145415" y="2570480"/>
            <a:ext cx="5866130" cy="2141220"/>
          </a:xfrm>
          <a:prstGeom prst="rect">
            <a:avLst/>
          </a:prstGeom>
          <a:noFill/>
          <a:ln w="9525">
            <a:noFill/>
          </a:ln>
        </p:spPr>
      </p:pic>
      <p:pic>
        <p:nvPicPr>
          <p:cNvPr id="74756" name="Picture 2"/>
          <p:cNvPicPr>
            <a:picLocks noChangeAspect="1"/>
          </p:cNvPicPr>
          <p:nvPr/>
        </p:nvPicPr>
        <p:blipFill>
          <a:blip r:embed="rId4"/>
          <a:srcRect r="48730"/>
          <a:stretch>
            <a:fillRect/>
          </a:stretch>
        </p:blipFill>
        <p:spPr>
          <a:xfrm>
            <a:off x="6011545" y="2390717"/>
            <a:ext cx="3723640" cy="2486025"/>
          </a:xfrm>
          <a:prstGeom prst="rect">
            <a:avLst/>
          </a:prstGeom>
          <a:noFill/>
          <a:ln w="9525">
            <a:noFill/>
          </a:ln>
        </p:spPr>
      </p:pic>
      <p:sp>
        <p:nvSpPr>
          <p:cNvPr id="3" name="文本框 2"/>
          <p:cNvSpPr txBox="1"/>
          <p:nvPr/>
        </p:nvSpPr>
        <p:spPr>
          <a:xfrm>
            <a:off x="1116509" y="4899025"/>
            <a:ext cx="2872902" cy="338554"/>
          </a:xfrm>
          <a:prstGeom prst="rect">
            <a:avLst/>
          </a:prstGeom>
          <a:noFill/>
        </p:spPr>
        <p:txBody>
          <a:bodyPr wrap="none" rtlCol="0">
            <a:spAutoFit/>
          </a:bodyPr>
          <a:lstStyle/>
          <a:p>
            <a:pPr algn="l"/>
            <a:r>
              <a:rPr lang="en-US" altLang="zh-CN" sz="1600" dirty="0">
                <a:latin typeface="Times New Roman" panose="02020603050405020304" pitchFamily="18" charset="0"/>
                <a:ea typeface="黑体" panose="02010609060101010101" pitchFamily="49" charset="-122"/>
                <a:sym typeface="Times New Roman" panose="02020603050405020304" pitchFamily="18" charset="0"/>
              </a:rPr>
              <a:t>广域电磁法</a:t>
            </a:r>
            <a:r>
              <a:rPr lang="zh-CN" altLang="en-US" sz="1600" dirty="0">
                <a:latin typeface="Times New Roman" panose="02020603050405020304" pitchFamily="18" charset="0"/>
                <a:ea typeface="黑体" panose="02010609060101010101" pitchFamily="49" charset="-122"/>
                <a:sym typeface="Times New Roman" panose="02020603050405020304" pitchFamily="18" charset="0"/>
              </a:rPr>
              <a:t>探测</a:t>
            </a:r>
            <a:r>
              <a:rPr lang="en-US" altLang="zh-CN" sz="1600" dirty="0">
                <a:latin typeface="Times New Roman" panose="02020603050405020304" pitchFamily="18" charset="0"/>
                <a:ea typeface="黑体" panose="02010609060101010101" pitchFamily="49" charset="-122"/>
                <a:sym typeface="Times New Roman" panose="02020603050405020304" pitchFamily="18" charset="0"/>
              </a:rPr>
              <a:t>煤矿</a:t>
            </a:r>
            <a:r>
              <a:rPr lang="zh-CN" altLang="en-US" sz="1600" dirty="0">
                <a:latin typeface="Times New Roman" panose="02020603050405020304" pitchFamily="18" charset="0"/>
                <a:ea typeface="黑体" panose="02010609060101010101" pitchFamily="49" charset="-122"/>
                <a:sym typeface="Times New Roman" panose="02020603050405020304" pitchFamily="18" charset="0"/>
              </a:rPr>
              <a:t>的采空区</a:t>
            </a:r>
            <a:endParaRPr lang="en-US" altLang="zh-CN" sz="1600"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4" name="文本框 3"/>
          <p:cNvSpPr txBox="1"/>
          <p:nvPr/>
        </p:nvSpPr>
        <p:spPr>
          <a:xfrm>
            <a:off x="6632575" y="4899025"/>
            <a:ext cx="2252540" cy="338554"/>
          </a:xfrm>
          <a:prstGeom prst="rect">
            <a:avLst/>
          </a:prstGeom>
          <a:noFill/>
        </p:spPr>
        <p:txBody>
          <a:bodyPr wrap="none" rtlCol="0">
            <a:spAutoFit/>
          </a:bodyPr>
          <a:lstStyle/>
          <a:p>
            <a:pPr algn="l"/>
            <a:r>
              <a:rPr lang="en-US" altLang="zh-CN" sz="1600" dirty="0">
                <a:latin typeface="Times New Roman" panose="02020603050405020304" pitchFamily="18" charset="0"/>
                <a:ea typeface="黑体" panose="02010609060101010101" pitchFamily="49" charset="-122"/>
                <a:sym typeface="Times New Roman" panose="02020603050405020304" pitchFamily="18" charset="0"/>
              </a:rPr>
              <a:t>广域电磁法</a:t>
            </a:r>
            <a:r>
              <a:rPr lang="zh-CN" altLang="en-US" sz="1600" dirty="0">
                <a:latin typeface="Times New Roman" panose="02020603050405020304" pitchFamily="18" charset="0"/>
                <a:ea typeface="黑体" panose="02010609060101010101" pitchFamily="49" charset="-122"/>
                <a:sym typeface="Times New Roman" panose="02020603050405020304" pitchFamily="18" charset="0"/>
              </a:rPr>
              <a:t>探测的断层</a:t>
            </a:r>
            <a:endParaRPr lang="en-US" altLang="zh-CN" sz="1600" dirty="0">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5" name="文本框 4"/>
          <p:cNvSpPr txBox="1"/>
          <p:nvPr/>
        </p:nvSpPr>
        <p:spPr>
          <a:xfrm>
            <a:off x="684530" y="878205"/>
            <a:ext cx="4801314" cy="338554"/>
          </a:xfrm>
          <a:prstGeom prst="rect">
            <a:avLst/>
          </a:prstGeom>
          <a:noFill/>
        </p:spPr>
        <p:txBody>
          <a:bodyPr wrap="none" rtlCol="0">
            <a:spAutoFit/>
          </a:bodyPr>
          <a:lstStyle/>
          <a:p>
            <a:pPr algn="l"/>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3</a:t>
            </a: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）采空（老空）及积水探测</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zh-CN" altLang="en-US"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广域电磁</a:t>
            </a:r>
            <a:r>
              <a:rPr lang="zh-CN" altLang="en-US" sz="1600" dirty="0" smtClean="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法勘探</a:t>
            </a:r>
            <a:endParaRPr lang="zh-CN"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4"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文本框 4"/>
          <p:cNvSpPr txBox="1"/>
          <p:nvPr/>
        </p:nvSpPr>
        <p:spPr>
          <a:xfrm>
            <a:off x="325120" y="3674110"/>
            <a:ext cx="4759960" cy="1706880"/>
          </a:xfrm>
          <a:prstGeom prst="rect">
            <a:avLst/>
          </a:prstGeom>
          <a:noFill/>
          <a:ln w="9525">
            <a:noFill/>
          </a:ln>
        </p:spPr>
        <p:txBody>
          <a:bodyPr wrap="square">
            <a:spAutoFit/>
          </a:bodyPr>
          <a:lstStyle/>
          <a:p>
            <a:pPr eaLnBrk="1" hangingPunct="1"/>
            <a:r>
              <a:rPr lang="zh-CN" altLang="en-US" sz="1500" dirty="0" smtClean="0">
                <a:latin typeface="Calibri" panose="020F0502020204030204" charset="0"/>
              </a:rPr>
              <a:t>          广</a:t>
            </a:r>
            <a:r>
              <a:rPr lang="zh-CN" altLang="en-US" sz="1500" dirty="0">
                <a:latin typeface="Calibri" panose="020F0502020204030204" charset="0"/>
              </a:rPr>
              <a:t>域电磁法（WFEM）是相对于传统的可控源音频大地电磁法（CSAMT）和频率测深法（FEM）而言的。</a:t>
            </a:r>
          </a:p>
          <a:p>
            <a:pPr eaLnBrk="1" hangingPunct="1"/>
            <a:r>
              <a:rPr lang="zh-CN" altLang="en-US" sz="1500" dirty="0">
                <a:latin typeface="Calibri" panose="020F0502020204030204" charset="0"/>
              </a:rPr>
              <a:t>广域电磁法采用人工场源，选用适合于全域的公式计算视电阻率。由于准确电阻率公式的提出，与CSAMT不同，只测量一个电场分量，而不必要同时测量两个相交的电场与磁场，而且只测一个分量并不会减少地电信息的获得。</a:t>
            </a:r>
          </a:p>
        </p:txBody>
      </p:sp>
      <p:pic>
        <p:nvPicPr>
          <p:cNvPr id="48133" name="Picture 1" descr="C:\Users\X11\Desktop\3.tif"/>
          <p:cNvPicPr>
            <a:picLocks noChangeAspect="1"/>
          </p:cNvPicPr>
          <p:nvPr/>
        </p:nvPicPr>
        <p:blipFill>
          <a:blip r:embed="rId3"/>
          <a:srcRect t="29323"/>
          <a:stretch>
            <a:fillRect/>
          </a:stretch>
        </p:blipFill>
        <p:spPr>
          <a:xfrm>
            <a:off x="5131435" y="767398"/>
            <a:ext cx="4129088" cy="4613275"/>
          </a:xfrm>
          <a:prstGeom prst="rect">
            <a:avLst/>
          </a:prstGeom>
          <a:noFill/>
          <a:ln w="9525">
            <a:noFill/>
          </a:ln>
        </p:spPr>
      </p:pic>
      <p:grpSp>
        <p:nvGrpSpPr>
          <p:cNvPr id="48142" name="组合 4"/>
          <p:cNvGrpSpPr/>
          <p:nvPr/>
        </p:nvGrpSpPr>
        <p:grpSpPr>
          <a:xfrm>
            <a:off x="623570" y="1786255"/>
            <a:ext cx="3818255" cy="1837055"/>
            <a:chOff x="0" y="-145958"/>
            <a:chExt cx="4143391" cy="1842144"/>
          </a:xfrm>
        </p:grpSpPr>
        <p:sp>
          <p:nvSpPr>
            <p:cNvPr id="7" name="圆角矩形 6"/>
            <p:cNvSpPr/>
            <p:nvPr/>
          </p:nvSpPr>
          <p:spPr>
            <a:xfrm>
              <a:off x="0" y="478275"/>
              <a:ext cx="4143391" cy="1217911"/>
            </a:xfrm>
            <a:prstGeom prst="roundRect">
              <a:avLst/>
            </a:prstGeom>
            <a:no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5" name="圆角矩形 4"/>
            <p:cNvSpPr/>
            <p:nvPr/>
          </p:nvSpPr>
          <p:spPr>
            <a:xfrm>
              <a:off x="66156" y="-145958"/>
              <a:ext cx="4026583" cy="621533"/>
            </a:xfrm>
            <a:prstGeom prst="rect">
              <a:avLst/>
            </a:prstGeom>
            <a:ln>
              <a:solidFill>
                <a:srgbClr val="3366FF"/>
              </a:solidFill>
            </a:ln>
            <a:effectLst/>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marL="0" marR="0" lvl="0" indent="0" algn="ctr" defTabSz="931545" rtl="0" eaLnBrk="1" fontAlgn="base" latinLnBrk="0" hangingPunct="1">
                <a:lnSpc>
                  <a:spcPct val="90000"/>
                </a:lnSpc>
                <a:spcBef>
                  <a:spcPct val="0"/>
                </a:spcBef>
                <a:spcAft>
                  <a:spcPct val="35000"/>
                </a:spcAft>
                <a:buClrTx/>
                <a:buSzTx/>
                <a:buFontTx/>
                <a:buNone/>
                <a:defRPr/>
              </a:pPr>
              <a:r>
                <a:rPr lang="zh-CN" altLang="en-US" sz="1500" noProof="1">
                  <a:solidFill>
                    <a:schemeClr val="tx1"/>
                  </a:solidFill>
                </a:rPr>
                <a:t>传</a:t>
              </a:r>
              <a:r>
                <a:rPr lang="zh-CN" altLang="en-US" sz="1500" noProof="1" smtClean="0">
                  <a:solidFill>
                    <a:schemeClr val="tx1"/>
                  </a:solidFill>
                </a:rPr>
                <a:t>统反演</a:t>
              </a:r>
              <a:r>
                <a:rPr kumimoji="0" lang="zh-CN" altLang="en-US" sz="1500" i="0" u="none" strike="noStrike" kern="1200" cap="none" spc="0" normalizeH="0" baseline="0" noProof="1" smtClean="0">
                  <a:ln>
                    <a:noFill/>
                  </a:ln>
                  <a:solidFill>
                    <a:schemeClr val="tx1"/>
                  </a:solidFill>
                  <a:effectLst/>
                  <a:uLnTx/>
                  <a:uFillTx/>
                </a:rPr>
                <a:t>结</a:t>
              </a:r>
              <a:r>
                <a:rPr kumimoji="0" lang="zh-CN" altLang="en-US" sz="1500" i="0" u="none" strike="noStrike" kern="1200" cap="none" spc="0" normalizeH="0" baseline="0" noProof="1">
                  <a:ln>
                    <a:noFill/>
                  </a:ln>
                  <a:solidFill>
                    <a:schemeClr val="tx1"/>
                  </a:solidFill>
                  <a:effectLst/>
                  <a:uLnTx/>
                  <a:uFillTx/>
                </a:rPr>
                <a:t>果</a:t>
              </a:r>
              <a:endParaRPr kumimoji="0" lang="en-US" altLang="zh-CN" sz="1500" i="0" u="none" strike="noStrike" kern="1200" cap="none" spc="0" normalizeH="0" baseline="0" noProof="1">
                <a:ln>
                  <a:noFill/>
                </a:ln>
                <a:solidFill>
                  <a:schemeClr val="tx1"/>
                </a:solidFill>
                <a:effectLst/>
                <a:uLnTx/>
                <a:uFillTx/>
              </a:endParaRPr>
            </a:p>
            <a:p>
              <a:pPr marL="0" marR="0" lvl="0" indent="0" algn="ctr" defTabSz="931545" rtl="0" eaLnBrk="1" fontAlgn="base" latinLnBrk="0" hangingPunct="1">
                <a:lnSpc>
                  <a:spcPct val="90000"/>
                </a:lnSpc>
                <a:spcBef>
                  <a:spcPct val="0"/>
                </a:spcBef>
                <a:spcAft>
                  <a:spcPct val="35000"/>
                </a:spcAft>
                <a:buClrTx/>
                <a:buSzTx/>
                <a:buFontTx/>
                <a:buNone/>
                <a:defRPr/>
              </a:pPr>
              <a:r>
                <a:rPr kumimoji="0" lang="zh-CN" altLang="en-US" sz="1500" i="0" u="none" strike="noStrike" kern="1200" cap="none" spc="0" normalizeH="0" baseline="0" noProof="1">
                  <a:ln>
                    <a:noFill/>
                  </a:ln>
                  <a:solidFill>
                    <a:schemeClr val="tx1"/>
                  </a:solidFill>
                  <a:effectLst/>
                  <a:uLnTx/>
                  <a:uFillTx/>
                </a:rPr>
                <a:t>未能反映异常</a:t>
              </a:r>
            </a:p>
          </p:txBody>
        </p:sp>
      </p:grpSp>
      <p:sp>
        <p:nvSpPr>
          <p:cNvPr id="48143" name="矩形 11"/>
          <p:cNvSpPr/>
          <p:nvPr/>
        </p:nvSpPr>
        <p:spPr>
          <a:xfrm>
            <a:off x="5131435" y="767715"/>
            <a:ext cx="4081145" cy="2217420"/>
          </a:xfrm>
          <a:prstGeom prst="rect">
            <a:avLst/>
          </a:prstGeom>
          <a:noFill/>
          <a:ln w="38100" cap="flat" cmpd="sng">
            <a:solidFill>
              <a:srgbClr val="0070C0"/>
            </a:solidFill>
            <a:prstDash val="solid"/>
            <a:round/>
            <a:headEnd type="none" w="med" len="med"/>
            <a:tailEnd type="none" w="med" len="med"/>
          </a:ln>
        </p:spPr>
        <p:txBody>
          <a:bodyPr anchor="ctr"/>
          <a:lstStyle/>
          <a:p>
            <a:pPr>
              <a:lnSpc>
                <a:spcPct val="80000"/>
              </a:lnSpc>
            </a:pPr>
            <a:endParaRPr lang="zh-CN" altLang="en-US" dirty="0">
              <a:latin typeface="Calibri" panose="020F0502020204030204" charset="0"/>
            </a:endParaRPr>
          </a:p>
        </p:txBody>
      </p:sp>
      <p:cxnSp>
        <p:nvCxnSpPr>
          <p:cNvPr id="48144" name="直接连接符 14"/>
          <p:cNvCxnSpPr>
            <a:stCxn id="5" idx="3"/>
          </p:cNvCxnSpPr>
          <p:nvPr/>
        </p:nvCxnSpPr>
        <p:spPr>
          <a:xfrm flipV="1">
            <a:off x="4394835" y="2092325"/>
            <a:ext cx="778510" cy="3810"/>
          </a:xfrm>
          <a:prstGeom prst="line">
            <a:avLst/>
          </a:prstGeom>
          <a:ln w="38100" cap="flat" cmpd="sng">
            <a:solidFill>
              <a:srgbClr val="3366FF"/>
            </a:solidFill>
            <a:prstDash val="solid"/>
            <a:headEnd type="none" w="med" len="med"/>
            <a:tailEnd type="none" w="med" len="med"/>
          </a:ln>
        </p:spPr>
      </p:cxnSp>
      <p:grpSp>
        <p:nvGrpSpPr>
          <p:cNvPr id="8" name="组合 27"/>
          <p:cNvGrpSpPr/>
          <p:nvPr/>
        </p:nvGrpSpPr>
        <p:grpSpPr>
          <a:xfrm>
            <a:off x="597218" y="2092270"/>
            <a:ext cx="8615362" cy="3288720"/>
            <a:chOff x="400034" y="3505837"/>
            <a:chExt cx="9348043" cy="3299775"/>
          </a:xfrm>
        </p:grpSpPr>
        <p:sp>
          <p:nvSpPr>
            <p:cNvPr id="48137" name="矩形 12"/>
            <p:cNvSpPr/>
            <p:nvPr/>
          </p:nvSpPr>
          <p:spPr>
            <a:xfrm>
              <a:off x="5318921" y="4438657"/>
              <a:ext cx="4429156" cy="2366955"/>
            </a:xfrm>
            <a:prstGeom prst="rect">
              <a:avLst/>
            </a:prstGeom>
            <a:noFill/>
            <a:ln w="38100" cap="flat" cmpd="sng">
              <a:solidFill>
                <a:srgbClr val="000000"/>
              </a:solidFill>
              <a:prstDash val="solid"/>
              <a:round/>
              <a:headEnd type="none" w="med" len="med"/>
              <a:tailEnd type="none" w="med" len="med"/>
            </a:ln>
          </p:spPr>
          <p:txBody>
            <a:bodyPr anchor="ctr"/>
            <a:lstStyle/>
            <a:p>
              <a:pPr>
                <a:lnSpc>
                  <a:spcPct val="80000"/>
                </a:lnSpc>
              </a:pPr>
              <a:endParaRPr lang="zh-CN" altLang="en-US" dirty="0">
                <a:latin typeface="Calibri" panose="020F0502020204030204" charset="0"/>
              </a:endParaRPr>
            </a:p>
          </p:txBody>
        </p:sp>
        <p:grpSp>
          <p:nvGrpSpPr>
            <p:cNvPr id="48138" name="组合 21"/>
            <p:cNvGrpSpPr/>
            <p:nvPr/>
          </p:nvGrpSpPr>
          <p:grpSpPr>
            <a:xfrm>
              <a:off x="400034" y="4438658"/>
              <a:ext cx="4142284" cy="503336"/>
              <a:chOff x="10335" y="121570"/>
              <a:chExt cx="4142284" cy="503336"/>
            </a:xfrm>
          </p:grpSpPr>
          <p:sp>
            <p:nvSpPr>
              <p:cNvPr id="23" name="圆角矩形 22"/>
              <p:cNvSpPr/>
              <p:nvPr/>
            </p:nvSpPr>
            <p:spPr>
              <a:xfrm>
                <a:off x="10335" y="121570"/>
                <a:ext cx="4142284" cy="503336"/>
              </a:xfrm>
              <a:prstGeom prst="roundRect">
                <a:avLst/>
              </a:prstGeom>
              <a:noFill/>
              <a:ln>
                <a:solidFill>
                  <a:srgbClr val="000000"/>
                </a:solidFill>
              </a:ln>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4" name="圆角矩形 4"/>
              <p:cNvSpPr/>
              <p:nvPr/>
            </p:nvSpPr>
            <p:spPr>
              <a:xfrm>
                <a:off x="88192" y="189500"/>
                <a:ext cx="4025154" cy="366990"/>
              </a:xfrm>
              <a:prstGeom prst="rect">
                <a:avLst/>
              </a:prstGeom>
              <a:noFill/>
              <a:ln>
                <a:solidFill>
                  <a:srgbClr val="000000"/>
                </a:solidFill>
              </a:ln>
            </p:spPr>
            <p:style>
              <a:lnRef idx="0">
                <a:scrgbClr r="0" g="0" b="0"/>
              </a:lnRef>
              <a:fillRef idx="0">
                <a:scrgbClr r="0" g="0" b="0"/>
              </a:fillRef>
              <a:effectRef idx="0">
                <a:scrgbClr r="0" g="0" b="0"/>
              </a:effectRef>
              <a:fontRef idx="minor">
                <a:schemeClr val="lt1"/>
              </a:fontRef>
            </p:style>
            <p:txBody>
              <a:bodyPr lIns="83820" tIns="83820" rIns="83820" bIns="83820" spcCol="1270" anchor="ctr"/>
              <a:lstStyle/>
              <a:p>
                <a:pPr marL="0" marR="0" lvl="0" indent="0" algn="ctr" defTabSz="931545" rtl="0" eaLnBrk="1" fontAlgn="base" latinLnBrk="0" hangingPunct="1">
                  <a:lnSpc>
                    <a:spcPct val="90000"/>
                  </a:lnSpc>
                  <a:spcBef>
                    <a:spcPct val="0"/>
                  </a:spcBef>
                  <a:spcAft>
                    <a:spcPct val="35000"/>
                  </a:spcAft>
                  <a:buClrTx/>
                  <a:buSzTx/>
                  <a:buFontTx/>
                  <a:buNone/>
                  <a:defRPr/>
                </a:pPr>
                <a:r>
                  <a:rPr kumimoji="0" lang="zh-CN" altLang="en-US" sz="1500" b="0" i="0" u="none" strike="noStrike" kern="1200" cap="none" spc="0" normalizeH="0" baseline="0" noProof="1">
                    <a:ln>
                      <a:noFill/>
                    </a:ln>
                    <a:solidFill>
                      <a:srgbClr val="000000"/>
                    </a:solidFill>
                    <a:effectLst/>
                    <a:uLnTx/>
                    <a:uFillTx/>
                    <a:latin typeface="+mn-ea"/>
                    <a:ea typeface="+mn-ea"/>
                    <a:cs typeface="+mn-cs"/>
                  </a:rPr>
                  <a:t>广域电磁法反演结果，异常反映清楚</a:t>
                </a:r>
              </a:p>
            </p:txBody>
          </p:sp>
        </p:grpSp>
        <p:cxnSp>
          <p:nvCxnSpPr>
            <p:cNvPr id="48139" name="直接连接符 24"/>
            <p:cNvCxnSpPr>
              <a:stCxn id="5" idx="3"/>
            </p:cNvCxnSpPr>
            <p:nvPr/>
          </p:nvCxnSpPr>
          <p:spPr>
            <a:xfrm flipV="1">
              <a:off x="4520701" y="3505837"/>
              <a:ext cx="785818" cy="3574"/>
            </a:xfrm>
            <a:prstGeom prst="line">
              <a:avLst/>
            </a:prstGeom>
            <a:ln w="38100" cap="flat" cmpd="sng">
              <a:solidFill>
                <a:srgbClr val="000000"/>
              </a:solidFill>
              <a:prstDash val="solid"/>
              <a:headEnd type="none" w="med" len="med"/>
              <a:tailEnd type="none" w="med" len="med"/>
            </a:ln>
          </p:spPr>
        </p:cxnSp>
        <p:cxnSp>
          <p:nvCxnSpPr>
            <p:cNvPr id="9" name="直接连接符 24"/>
            <p:cNvCxnSpPr/>
            <p:nvPr/>
          </p:nvCxnSpPr>
          <p:spPr>
            <a:xfrm flipV="1">
              <a:off x="4542749" y="4688358"/>
              <a:ext cx="785818" cy="3574"/>
            </a:xfrm>
            <a:prstGeom prst="line">
              <a:avLst/>
            </a:prstGeom>
            <a:ln w="38100" cap="flat" cmpd="sng">
              <a:solidFill>
                <a:srgbClr val="000000"/>
              </a:solidFill>
              <a:prstDash val="solid"/>
              <a:headEnd type="none" w="med" len="med"/>
              <a:tailEnd type="none" w="med" len="med"/>
            </a:ln>
          </p:spPr>
        </p:cxnSp>
      </p:grpSp>
      <p:sp>
        <p:nvSpPr>
          <p:cNvPr id="25" name="文本框 24"/>
          <p:cNvSpPr txBox="1"/>
          <p:nvPr/>
        </p:nvSpPr>
        <p:spPr>
          <a:xfrm>
            <a:off x="420232" y="808058"/>
            <a:ext cx="3504589" cy="784254"/>
          </a:xfrm>
          <a:prstGeom prst="rect">
            <a:avLst/>
          </a:prstGeom>
          <a:noFill/>
        </p:spPr>
        <p:txBody>
          <a:bodyPr wrap="square" rtlCol="0">
            <a:spAutoFit/>
          </a:bodyPr>
          <a:lstStyle/>
          <a:p>
            <a:pPr algn="l">
              <a:lnSpc>
                <a:spcPct val="150000"/>
              </a:lnSpc>
            </a:pP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1600" dirty="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3</a:t>
            </a: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）采空（老空）及积水探测</a:t>
            </a:r>
            <a:endPar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endParaRPr>
          </a:p>
          <a:p>
            <a:pPr algn="l">
              <a:lnSpc>
                <a:spcPct val="150000"/>
              </a:lnSpc>
            </a:pPr>
            <a:r>
              <a:rPr lang="en-US" altLang="zh-CN" sz="1600" dirty="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 </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   ——</a:t>
            </a:r>
            <a:r>
              <a:rPr lang="zh-CN" altLang="en-US"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广域电磁</a:t>
            </a:r>
            <a:r>
              <a:rPr lang="zh-CN" altLang="en-US" sz="1600" dirty="0" smtClean="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法勘探</a:t>
            </a:r>
            <a:endParaRPr lang="zh-CN"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26"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p:cNvSpPr txBox="1"/>
          <p:nvPr/>
        </p:nvSpPr>
        <p:spPr>
          <a:xfrm>
            <a:off x="637571" y="2340297"/>
            <a:ext cx="3647290" cy="877163"/>
          </a:xfrm>
          <a:prstGeom prst="rect">
            <a:avLst/>
          </a:prstGeom>
          <a:noFill/>
        </p:spPr>
        <p:txBody>
          <a:bodyPr wrap="square" rtlCol="0">
            <a:spAutoFit/>
          </a:bodyPr>
          <a:lstStyle/>
          <a:p>
            <a:pPr>
              <a:lnSpc>
                <a:spcPct val="150000"/>
              </a:lnSpc>
            </a:pPr>
            <a:r>
              <a:rPr lang="zh-CN" altLang="en-US" sz="1700" dirty="0" smtClean="0">
                <a:solidFill>
                  <a:srgbClr val="1608CE"/>
                </a:solidFill>
                <a:latin typeface="黑体" panose="02010609060101010101" pitchFamily="49" charset="-122"/>
                <a:ea typeface="黑体" panose="02010609060101010101" pitchFamily="49" charset="-122"/>
              </a:rPr>
              <a:t>通过精准探测，</a:t>
            </a:r>
            <a:r>
              <a:rPr lang="zh-CN" altLang="en-US" sz="1700" dirty="0">
                <a:solidFill>
                  <a:srgbClr val="FF0000"/>
                </a:solidFill>
                <a:latin typeface="黑体" panose="02010609060101010101" pitchFamily="49" charset="-122"/>
                <a:ea typeface="黑体" panose="02010609060101010101" pitchFamily="49" charset="-122"/>
              </a:rPr>
              <a:t>双柳煤</a:t>
            </a:r>
            <a:r>
              <a:rPr lang="zh-CN" altLang="en-US" sz="1700" dirty="0" smtClean="0">
                <a:solidFill>
                  <a:srgbClr val="FF0000"/>
                </a:solidFill>
                <a:latin typeface="黑体" panose="02010609060101010101" pitchFamily="49" charset="-122"/>
                <a:ea typeface="黑体" panose="02010609060101010101" pitchFamily="49" charset="-122"/>
              </a:rPr>
              <a:t>矿</a:t>
            </a:r>
            <a:r>
              <a:rPr lang="zh-CN" altLang="en-US" sz="1700" dirty="0" smtClean="0">
                <a:solidFill>
                  <a:srgbClr val="1608CE"/>
                </a:solidFill>
                <a:latin typeface="黑体" panose="02010609060101010101" pitchFamily="49" charset="-122"/>
                <a:ea typeface="黑体" panose="02010609060101010101" pitchFamily="49" charset="-122"/>
              </a:rPr>
              <a:t>探放采空区积水</a:t>
            </a:r>
            <a:r>
              <a:rPr lang="en-US" altLang="zh-CN" sz="1700" dirty="0" smtClean="0">
                <a:solidFill>
                  <a:srgbClr val="1608CE"/>
                </a:solidFill>
                <a:latin typeface="黑体" panose="02010609060101010101" pitchFamily="49" charset="-122"/>
                <a:ea typeface="黑体" panose="02010609060101010101" pitchFamily="49" charset="-122"/>
              </a:rPr>
              <a:t>2.98</a:t>
            </a:r>
            <a:r>
              <a:rPr lang="zh-CN" altLang="en-US" sz="1700" dirty="0">
                <a:solidFill>
                  <a:srgbClr val="1608CE"/>
                </a:solidFill>
                <a:latin typeface="黑体" panose="02010609060101010101" pitchFamily="49" charset="-122"/>
                <a:ea typeface="黑体" panose="02010609060101010101" pitchFamily="49" charset="-122"/>
              </a:rPr>
              <a:t>万</a:t>
            </a:r>
            <a:r>
              <a:rPr lang="en-US" altLang="zh-CN" sz="1700" dirty="0">
                <a:solidFill>
                  <a:srgbClr val="1608CE"/>
                </a:solidFill>
                <a:latin typeface="黑体" panose="02010609060101010101" pitchFamily="49" charset="-122"/>
                <a:ea typeface="黑体" panose="02010609060101010101" pitchFamily="49" charset="-122"/>
              </a:rPr>
              <a:t>m</a:t>
            </a:r>
            <a:r>
              <a:rPr lang="en-US" altLang="zh-CN" sz="1700" baseline="30000" dirty="0">
                <a:solidFill>
                  <a:srgbClr val="1608CE"/>
                </a:solidFill>
                <a:latin typeface="黑体" panose="02010609060101010101" pitchFamily="49" charset="-122"/>
                <a:ea typeface="黑体" panose="02010609060101010101" pitchFamily="49" charset="-122"/>
              </a:rPr>
              <a:t>3</a:t>
            </a:r>
            <a:r>
              <a:rPr lang="zh-CN" altLang="en-US" sz="1700" dirty="0">
                <a:solidFill>
                  <a:srgbClr val="1608CE"/>
                </a:solidFill>
                <a:latin typeface="黑体" panose="02010609060101010101" pitchFamily="49" charset="-122"/>
                <a:ea typeface="黑体" panose="02010609060101010101" pitchFamily="49" charset="-122"/>
              </a:rPr>
              <a:t>，消除了水患威胁。</a:t>
            </a:r>
            <a:endParaRPr lang="en-US" altLang="zh-CN" sz="1700" dirty="0">
              <a:solidFill>
                <a:srgbClr val="1608CE"/>
              </a:solidFill>
              <a:latin typeface="黑体" panose="02010609060101010101" pitchFamily="49" charset="-122"/>
              <a:ea typeface="黑体" panose="02010609060101010101" pitchFamily="49" charset="-122"/>
            </a:endParaRPr>
          </a:p>
        </p:txBody>
      </p:sp>
      <p:pic>
        <p:nvPicPr>
          <p:cNvPr id="3" name="Picture 3"/>
          <p:cNvPicPr>
            <a:picLocks noChangeAspect="1" noChangeArrowheads="1"/>
          </p:cNvPicPr>
          <p:nvPr/>
        </p:nvPicPr>
        <p:blipFill>
          <a:blip r:embed="rId2"/>
          <a:srcRect/>
          <a:stretch>
            <a:fillRect/>
          </a:stretch>
        </p:blipFill>
        <p:spPr bwMode="auto">
          <a:xfrm>
            <a:off x="4716909" y="1199079"/>
            <a:ext cx="4656248" cy="3159597"/>
          </a:xfrm>
          <a:prstGeom prst="rect">
            <a:avLst/>
          </a:prstGeom>
          <a:ln>
            <a:noFill/>
          </a:ln>
          <a:effectLst>
            <a:softEdge rad="112500"/>
          </a:effectLst>
        </p:spPr>
      </p:pic>
      <p:grpSp>
        <p:nvGrpSpPr>
          <p:cNvPr id="4" name="组合 3"/>
          <p:cNvGrpSpPr/>
          <p:nvPr/>
        </p:nvGrpSpPr>
        <p:grpSpPr>
          <a:xfrm>
            <a:off x="650207" y="719522"/>
            <a:ext cx="8421436" cy="48005"/>
            <a:chOff x="3060700" y="4724400"/>
            <a:chExt cx="5955507" cy="31432"/>
          </a:xfrm>
        </p:grpSpPr>
        <p:cxnSp>
          <p:nvCxnSpPr>
            <p:cNvPr id="5" name="直接连接符 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420232" y="808058"/>
            <a:ext cx="5736837" cy="461665"/>
          </a:xfrm>
          <a:prstGeom prst="rect">
            <a:avLst/>
          </a:prstGeom>
          <a:noFill/>
        </p:spPr>
        <p:txBody>
          <a:bodyPr wrap="square" rtlCol="0">
            <a:spAutoFit/>
          </a:bodyPr>
          <a:lstStyle/>
          <a:p>
            <a:pPr algn="l">
              <a:lnSpc>
                <a:spcPct val="150000"/>
              </a:lnSpc>
            </a:pP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1600" dirty="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3</a:t>
            </a: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）采空（老空）及积水探测</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 ——</a:t>
            </a:r>
            <a:r>
              <a:rPr lang="zh-CN" altLang="en-US"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广域电磁</a:t>
            </a:r>
            <a:r>
              <a:rPr lang="zh-CN" altLang="en-US" sz="1600" dirty="0" smtClean="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法勘探</a:t>
            </a:r>
            <a:endParaRPr lang="zh-CN"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0"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1433497464"/>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5" name="Group 873"/>
          <p:cNvGrpSpPr/>
          <p:nvPr/>
        </p:nvGrpSpPr>
        <p:grpSpPr>
          <a:xfrm>
            <a:off x="1010498" y="2429721"/>
            <a:ext cx="6802755" cy="2395941"/>
            <a:chOff x="-1066" y="987"/>
            <a:chExt cx="3810" cy="1283"/>
          </a:xfrm>
        </p:grpSpPr>
        <p:pic>
          <p:nvPicPr>
            <p:cNvPr id="69636" name="Picture 874"/>
            <p:cNvPicPr>
              <a:picLocks noChangeAspect="1"/>
            </p:cNvPicPr>
            <p:nvPr/>
          </p:nvPicPr>
          <p:blipFill>
            <a:blip r:embed="rId3"/>
            <a:srcRect r="1244"/>
            <a:stretch>
              <a:fillRect/>
            </a:stretch>
          </p:blipFill>
          <p:spPr>
            <a:xfrm>
              <a:off x="-1066" y="987"/>
              <a:ext cx="3810" cy="1002"/>
            </a:xfrm>
            <a:prstGeom prst="rect">
              <a:avLst/>
            </a:prstGeom>
            <a:solidFill>
              <a:schemeClr val="bg1"/>
            </a:solidFill>
            <a:ln w="9525">
              <a:noFill/>
            </a:ln>
          </p:spPr>
        </p:pic>
        <p:sp>
          <p:nvSpPr>
            <p:cNvPr id="69637" name="Rectangle 875"/>
            <p:cNvSpPr/>
            <p:nvPr/>
          </p:nvSpPr>
          <p:spPr>
            <a:xfrm>
              <a:off x="-334" y="2104"/>
              <a:ext cx="2392" cy="166"/>
            </a:xfrm>
            <a:prstGeom prst="rect">
              <a:avLst/>
            </a:prstGeom>
            <a:solidFill>
              <a:schemeClr val="bg1"/>
            </a:solidFill>
            <a:ln w="9525">
              <a:noFill/>
            </a:ln>
          </p:spPr>
          <p:txBody>
            <a:bodyPr wrap="square" lIns="90000" tIns="46800" rIns="90000" bIns="46800" anchor="ctr">
              <a:spAutoFit/>
            </a:bodyPr>
            <a:lstStyle/>
            <a:p>
              <a:pPr eaLnBrk="1" hangingPunct="1"/>
              <a:r>
                <a:rPr lang="zh-CN" altLang="en-US" sz="1400" b="1" dirty="0">
                  <a:latin typeface="等线" panose="02010600030101010101" pitchFamily="2" charset="-122"/>
                  <a:ea typeface="等线" panose="02010600030101010101" pitchFamily="2" charset="-122"/>
                </a:rPr>
                <a:t>青海鱼卡某矿第四系富含水性探测高密度电法剖面图 </a:t>
              </a:r>
            </a:p>
          </p:txBody>
        </p:sp>
      </p:grpSp>
      <p:sp>
        <p:nvSpPr>
          <p:cNvPr id="69638" name="AutoShape 876"/>
          <p:cNvSpPr/>
          <p:nvPr/>
        </p:nvSpPr>
        <p:spPr>
          <a:xfrm>
            <a:off x="5115328" y="1692225"/>
            <a:ext cx="2678117" cy="630118"/>
          </a:xfrm>
          <a:prstGeom prst="wedgeRoundRectCallout">
            <a:avLst>
              <a:gd name="adj1" fmla="val -58606"/>
              <a:gd name="adj2" fmla="val 116159"/>
              <a:gd name="adj3" fmla="val 16667"/>
            </a:avLst>
          </a:prstGeom>
          <a:solidFill>
            <a:schemeClr val="bg1"/>
          </a:solidFill>
          <a:ln w="25400" cap="flat" cmpd="sng">
            <a:solidFill>
              <a:srgbClr val="333399"/>
            </a:solidFill>
            <a:prstDash val="solid"/>
            <a:miter/>
            <a:headEnd type="none" w="med" len="med"/>
            <a:tailEnd type="none" w="med" len="med"/>
          </a:ln>
        </p:spPr>
        <p:txBody>
          <a:bodyPr lIns="90000" tIns="46800" rIns="90000" bIns="46800"/>
          <a:lstStyle/>
          <a:p>
            <a:pPr eaLnBrk="1" hangingPunct="1"/>
            <a:r>
              <a:rPr lang="zh-CN" altLang="en-US" sz="1000" dirty="0">
                <a:latin typeface="Times New Roman" panose="02020603050405020304" pitchFamily="18" charset="0"/>
              </a:rPr>
              <a:t>该处为第四系松散岩类孔隙冲洪积亚粘土、砂土及砂砾石。验证孔</a:t>
            </a:r>
            <a:r>
              <a:rPr lang="en-US" altLang="zh-CN" sz="1000" dirty="0">
                <a:latin typeface="Times New Roman" panose="02020603050405020304" pitchFamily="18" charset="0"/>
              </a:rPr>
              <a:t>YJ2</a:t>
            </a:r>
            <a:r>
              <a:rPr lang="zh-CN" altLang="en-US" sz="1000" dirty="0">
                <a:latin typeface="Times New Roman" panose="02020603050405020304" pitchFamily="18" charset="0"/>
              </a:rPr>
              <a:t>单位涌水量达</a:t>
            </a:r>
            <a:r>
              <a:rPr lang="en-US" altLang="zh-CN" sz="1000" dirty="0">
                <a:latin typeface="Times New Roman" panose="02020603050405020304" pitchFamily="18" charset="0"/>
              </a:rPr>
              <a:t>7.8436L/s•m</a:t>
            </a:r>
            <a:r>
              <a:rPr lang="zh-CN" altLang="en-US" sz="1000" dirty="0">
                <a:latin typeface="Times New Roman" panose="02020603050405020304" pitchFamily="18" charset="0"/>
              </a:rPr>
              <a:t>，最大涌水量</a:t>
            </a:r>
            <a:r>
              <a:rPr lang="en-US" altLang="zh-CN" sz="1000" dirty="0">
                <a:latin typeface="Times New Roman" panose="02020603050405020304" pitchFamily="18" charset="0"/>
              </a:rPr>
              <a:t>91.11m</a:t>
            </a:r>
            <a:r>
              <a:rPr lang="en-US" altLang="zh-CN" sz="1000" baseline="30000" dirty="0">
                <a:latin typeface="Times New Roman" panose="02020603050405020304" pitchFamily="18" charset="0"/>
              </a:rPr>
              <a:t>3</a:t>
            </a:r>
            <a:r>
              <a:rPr lang="en-US" altLang="zh-CN" sz="1000" dirty="0">
                <a:latin typeface="Times New Roman" panose="02020603050405020304" pitchFamily="18" charset="0"/>
              </a:rPr>
              <a:t>/h</a:t>
            </a:r>
            <a:r>
              <a:rPr lang="zh-CN" altLang="en-US" sz="1000" dirty="0">
                <a:latin typeface="Times New Roman" panose="02020603050405020304" pitchFamily="18" charset="0"/>
              </a:rPr>
              <a:t>。</a:t>
            </a:r>
          </a:p>
        </p:txBody>
      </p:sp>
      <p:sp>
        <p:nvSpPr>
          <p:cNvPr id="15" name="文本框 14"/>
          <p:cNvSpPr txBox="1"/>
          <p:nvPr/>
        </p:nvSpPr>
        <p:spPr>
          <a:xfrm>
            <a:off x="180405" y="992736"/>
            <a:ext cx="5904656" cy="338554"/>
          </a:xfrm>
          <a:prstGeom prst="rect">
            <a:avLst/>
          </a:prstGeom>
          <a:noFill/>
        </p:spPr>
        <p:txBody>
          <a:bodyPr wrap="square" rtlCol="0">
            <a:spAutoFit/>
          </a:bodyPr>
          <a:lstStyle/>
          <a:p>
            <a:pPr algn="l"/>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1600" dirty="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4</a:t>
            </a: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）富水异常区探测</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1 ——</a:t>
            </a:r>
            <a:r>
              <a:rPr lang="zh-CN" altLang="en-US" sz="1600" dirty="0" smtClean="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高密度电法与钻探验证结合</a:t>
            </a:r>
            <a:endParaRPr lang="zh-CN"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6"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bldLst>
      <p:bldP spid="696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3"/>
          <p:cNvGrpSpPr/>
          <p:nvPr/>
        </p:nvGrpSpPr>
        <p:grpSpPr>
          <a:xfrm>
            <a:off x="485" y="1595895"/>
            <a:ext cx="9720730" cy="1814432"/>
            <a:chOff x="170694" y="177982"/>
            <a:chExt cx="3936003" cy="781165"/>
          </a:xfrm>
        </p:grpSpPr>
        <p:sp>
          <p:nvSpPr>
            <p:cNvPr id="14" name="等腰三角形 13"/>
            <p:cNvSpPr/>
            <p:nvPr/>
          </p:nvSpPr>
          <p:spPr>
            <a:xfrm>
              <a:off x="1233863" y="177982"/>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5" name="等腰三角形 14"/>
            <p:cNvSpPr/>
            <p:nvPr/>
          </p:nvSpPr>
          <p:spPr>
            <a:xfrm flipV="1">
              <a:off x="200258" y="602633"/>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6" name="矩形 15"/>
            <p:cNvSpPr/>
            <p:nvPr/>
          </p:nvSpPr>
          <p:spPr>
            <a:xfrm>
              <a:off x="170694" y="261768"/>
              <a:ext cx="3936003" cy="611981"/>
            </a:xfrm>
            <a:prstGeom prst="rect">
              <a:avLst/>
            </a:prstGeom>
            <a:solidFill>
              <a:srgbClr val="1AB5E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7" name="平行四边形 16"/>
            <p:cNvSpPr/>
            <p:nvPr/>
          </p:nvSpPr>
          <p:spPr>
            <a:xfrm>
              <a:off x="376965" y="178257"/>
              <a:ext cx="1036076" cy="779005"/>
            </a:xfrm>
            <a:prstGeom prst="parallelogram">
              <a:avLst>
                <a:gd name="adj" fmla="val 48207"/>
              </a:avLst>
            </a:prstGeom>
            <a:solidFill>
              <a:srgbClr val="FF8A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8" name="文本框 6"/>
            <p:cNvSpPr txBox="1"/>
            <p:nvPr/>
          </p:nvSpPr>
          <p:spPr>
            <a:xfrm>
              <a:off x="650907" y="284178"/>
              <a:ext cx="569115" cy="559763"/>
            </a:xfrm>
            <a:prstGeom prst="rect">
              <a:avLst/>
            </a:prstGeom>
            <a:noFill/>
          </p:spPr>
          <p:txBody>
            <a:bodyPr wrap="square" lIns="68567" tIns="34283" rIns="68567" bIns="34283" rtlCol="0">
              <a:spAutoFit/>
            </a:bodyPr>
            <a:lstStyle/>
            <a:p>
              <a:pPr defTabSz="685800" fontAlgn="auto">
                <a:spcBef>
                  <a:spcPts val="0"/>
                </a:spcBef>
                <a:spcAft>
                  <a:spcPts val="0"/>
                </a:spcAft>
                <a:defRPr/>
              </a:pPr>
              <a:endParaRPr lang="zh-CN" altLang="en-US" sz="8000" dirty="0">
                <a:solidFill>
                  <a:prstClr val="white">
                    <a:lumMod val="95000"/>
                  </a:prstClr>
                </a:solidFill>
                <a:cs typeface="Arial" panose="020B0604020202020204" pitchFamily="34" charset="0"/>
                <a:sym typeface="+mn-lt"/>
              </a:endParaRPr>
            </a:p>
          </p:txBody>
        </p:sp>
      </p:grpSp>
      <p:sp>
        <p:nvSpPr>
          <p:cNvPr id="3" name="文本框 2"/>
          <p:cNvSpPr txBox="1"/>
          <p:nvPr>
            <p:custDataLst>
              <p:tags r:id="rId1"/>
            </p:custDataLst>
          </p:nvPr>
        </p:nvSpPr>
        <p:spPr>
          <a:xfrm>
            <a:off x="1332298" y="2045153"/>
            <a:ext cx="866273" cy="912808"/>
          </a:xfrm>
          <a:prstGeom prst="rect">
            <a:avLst/>
          </a:prstGeom>
          <a:noFill/>
        </p:spPr>
        <p:txBody>
          <a:bodyPr wrap="square" rtlCol="0">
            <a:normAutofit fontScale="90000" lnSpcReduction="10000"/>
          </a:bodyPr>
          <a:lstStyle/>
          <a:p>
            <a:pPr>
              <a:lnSpc>
                <a:spcPct val="120000"/>
              </a:lnSpc>
            </a:pPr>
            <a:r>
              <a:rPr lang="en-US" altLang="zh-CN" sz="5025" b="1" dirty="0">
                <a:latin typeface="Arial" panose="020B0604020202020204" pitchFamily="34" charset="0"/>
                <a:ea typeface="微软雅黑" panose="020B0503020204020204" pitchFamily="34" charset="-122"/>
                <a:cs typeface="Arial" panose="020B0604020202020204" pitchFamily="34" charset="0"/>
              </a:rPr>
              <a:t>01</a:t>
            </a:r>
            <a:endParaRPr lang="zh-CN" altLang="en-US" sz="5025" b="1" dirty="0">
              <a:latin typeface="Arial" panose="020B0604020202020204" pitchFamily="34" charset="0"/>
              <a:ea typeface="微软雅黑" panose="020B0503020204020204" pitchFamily="34" charset="-122"/>
              <a:cs typeface="Arial" panose="020B0604020202020204" pitchFamily="34" charset="0"/>
            </a:endParaRPr>
          </a:p>
        </p:txBody>
      </p:sp>
      <p:sp>
        <p:nvSpPr>
          <p:cNvPr id="2" name="TextBox 48"/>
          <p:cNvSpPr txBox="1"/>
          <p:nvPr/>
        </p:nvSpPr>
        <p:spPr>
          <a:xfrm>
            <a:off x="4572893" y="2121509"/>
            <a:ext cx="6840760" cy="759460"/>
          </a:xfrm>
          <a:prstGeom prst="rect">
            <a:avLst/>
          </a:prstGeom>
          <a:noFill/>
        </p:spPr>
        <p:txBody>
          <a:bodyPr wrap="square" lIns="68571" tIns="34284" rIns="68571" bIns="34284" rtlCol="0">
            <a:spAutoFit/>
          </a:bodyPr>
          <a:lstStyle/>
          <a:p>
            <a:pPr defTabSz="685800" fontAlgn="auto">
              <a:spcBef>
                <a:spcPts val="0"/>
              </a:spcBef>
              <a:spcAft>
                <a:spcPts val="0"/>
              </a:spcAft>
            </a:pPr>
            <a:r>
              <a:rPr lang="zh-CN" altLang="en-US" sz="4500" dirty="0" smtClean="0">
                <a:solidFill>
                  <a:prstClr val="white"/>
                </a:solidFill>
                <a:latin typeface="黑体" panose="02010609060101010101" pitchFamily="49" charset="-122"/>
                <a:ea typeface="黑体" panose="02010609060101010101" pitchFamily="49" charset="-122"/>
                <a:cs typeface="+mn-ea"/>
                <a:sym typeface="+mn-lt"/>
              </a:rPr>
              <a:t>单位简介</a:t>
            </a:r>
            <a:endParaRPr lang="zh-CN" altLang="en-US" sz="4500" dirty="0">
              <a:solidFill>
                <a:prstClr val="white"/>
              </a:solidFill>
              <a:latin typeface="黑体" panose="02010609060101010101" pitchFamily="49" charset="-122"/>
              <a:ea typeface="黑体" panose="02010609060101010101" pitchFamily="49"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650207" y="1692225"/>
            <a:ext cx="7920880" cy="1154162"/>
          </a:xfrm>
          <a:prstGeom prst="rect">
            <a:avLst/>
          </a:prstGeom>
        </p:spPr>
        <p:txBody>
          <a:bodyPr wrap="square">
            <a:spAutoFit/>
          </a:bodyPr>
          <a:lstStyle/>
          <a:p>
            <a:pPr indent="304800" algn="just">
              <a:lnSpc>
                <a:spcPct val="150000"/>
              </a:lnSpc>
            </a:pPr>
            <a:r>
              <a:rPr lang="zh-CN" altLang="zh-CN" sz="1600" kern="100" dirty="0" smtClean="0">
                <a:latin typeface="黑体" panose="02010609060101010101" pitchFamily="49" charset="-122"/>
                <a:ea typeface="黑体" panose="02010609060101010101" pitchFamily="49" charset="-122"/>
              </a:rPr>
              <a:t>该</a:t>
            </a:r>
            <a:r>
              <a:rPr lang="zh-CN" altLang="zh-CN" sz="1600" kern="100" dirty="0">
                <a:latin typeface="黑体" panose="02010609060101010101" pitchFamily="49" charset="-122"/>
                <a:ea typeface="黑体" panose="02010609060101010101" pitchFamily="49" charset="-122"/>
              </a:rPr>
              <a:t>方法不同于一般的只</a:t>
            </a:r>
            <a:r>
              <a:rPr lang="zh-CN" altLang="zh-CN" sz="1600" kern="100" dirty="0">
                <a:solidFill>
                  <a:srgbClr val="FF0000"/>
                </a:solidFill>
                <a:latin typeface="黑体" panose="02010609060101010101" pitchFamily="49" charset="-122"/>
                <a:ea typeface="黑体" panose="02010609060101010101" pitchFamily="49" charset="-122"/>
              </a:rPr>
              <a:t>使用三维地震、电法勘探两</a:t>
            </a:r>
            <a:r>
              <a:rPr lang="zh-CN" altLang="zh-CN" sz="1600" kern="100" dirty="0" smtClean="0">
                <a:solidFill>
                  <a:srgbClr val="FF0000"/>
                </a:solidFill>
                <a:latin typeface="黑体" panose="02010609060101010101" pitchFamily="49" charset="-122"/>
                <a:ea typeface="黑体" panose="02010609060101010101" pitchFamily="49" charset="-122"/>
              </a:rPr>
              <a:t>种</a:t>
            </a:r>
            <a:r>
              <a:rPr lang="zh-CN" altLang="en-US" sz="1600" kern="100" dirty="0" smtClean="0">
                <a:solidFill>
                  <a:srgbClr val="FF0000"/>
                </a:solidFill>
                <a:latin typeface="黑体" panose="02010609060101010101" pitchFamily="49" charset="-122"/>
                <a:ea typeface="黑体" panose="02010609060101010101" pitchFamily="49" charset="-122"/>
              </a:rPr>
              <a:t>勘探手段</a:t>
            </a:r>
            <a:r>
              <a:rPr lang="zh-CN" altLang="zh-CN" sz="1600" kern="100" dirty="0" smtClean="0">
                <a:solidFill>
                  <a:srgbClr val="FF0000"/>
                </a:solidFill>
                <a:latin typeface="黑体" panose="02010609060101010101" pitchFamily="49" charset="-122"/>
                <a:ea typeface="黑体" panose="02010609060101010101" pitchFamily="49" charset="-122"/>
              </a:rPr>
              <a:t>的</a:t>
            </a:r>
            <a:r>
              <a:rPr lang="zh-CN" altLang="zh-CN" sz="1600" kern="100" dirty="0">
                <a:solidFill>
                  <a:srgbClr val="FF0000"/>
                </a:solidFill>
                <a:latin typeface="黑体" panose="02010609060101010101" pitchFamily="49" charset="-122"/>
                <a:ea typeface="黑体" panose="02010609060101010101" pitchFamily="49" charset="-122"/>
              </a:rPr>
              <a:t>解释成</a:t>
            </a:r>
            <a:r>
              <a:rPr lang="zh-CN" altLang="zh-CN" sz="1600" kern="100" dirty="0" smtClean="0">
                <a:solidFill>
                  <a:srgbClr val="FF0000"/>
                </a:solidFill>
                <a:latin typeface="黑体" panose="02010609060101010101" pitchFamily="49" charset="-122"/>
                <a:ea typeface="黑体" panose="02010609060101010101" pitchFamily="49" charset="-122"/>
              </a:rPr>
              <a:t>果综合分</a:t>
            </a:r>
            <a:r>
              <a:rPr lang="zh-CN" altLang="zh-CN" sz="1600" kern="100" dirty="0">
                <a:solidFill>
                  <a:srgbClr val="FF0000"/>
                </a:solidFill>
                <a:latin typeface="黑体" panose="02010609060101010101" pitchFamily="49" charset="-122"/>
                <a:ea typeface="黑体" panose="02010609060101010101" pitchFamily="49" charset="-122"/>
              </a:rPr>
              <a:t>析，</a:t>
            </a:r>
            <a:r>
              <a:rPr lang="zh-CN" altLang="zh-CN" sz="1600" kern="100" dirty="0">
                <a:latin typeface="黑体" panose="02010609060101010101" pitchFamily="49" charset="-122"/>
                <a:ea typeface="黑体" panose="02010609060101010101" pitchFamily="49" charset="-122"/>
              </a:rPr>
              <a:t>而是从</a:t>
            </a:r>
            <a:r>
              <a:rPr lang="zh-CN" altLang="zh-CN" sz="1600" kern="100" dirty="0">
                <a:solidFill>
                  <a:srgbClr val="FF0000"/>
                </a:solidFill>
                <a:latin typeface="黑体" panose="02010609060101010101" pitchFamily="49" charset="-122"/>
                <a:ea typeface="黑体" panose="02010609060101010101" pitchFamily="49" charset="-122"/>
              </a:rPr>
              <a:t>数据层</a:t>
            </a:r>
            <a:r>
              <a:rPr lang="zh-CN" altLang="zh-CN" sz="1600" kern="100" dirty="0" smtClean="0">
                <a:solidFill>
                  <a:srgbClr val="FF0000"/>
                </a:solidFill>
                <a:latin typeface="黑体" panose="02010609060101010101" pitchFamily="49" charset="-122"/>
                <a:ea typeface="黑体" panose="02010609060101010101" pitchFamily="49" charset="-122"/>
              </a:rPr>
              <a:t>面</a:t>
            </a:r>
            <a:r>
              <a:rPr lang="zh-CN" altLang="en-US" sz="1600" kern="100" dirty="0" smtClean="0">
                <a:solidFill>
                  <a:srgbClr val="FF0000"/>
                </a:solidFill>
                <a:latin typeface="黑体" panose="02010609060101010101" pitchFamily="49" charset="-122"/>
                <a:ea typeface="黑体" panose="02010609060101010101" pitchFamily="49" charset="-122"/>
              </a:rPr>
              <a:t>对</a:t>
            </a:r>
            <a:r>
              <a:rPr lang="zh-CN" altLang="zh-CN" sz="1600" kern="100" dirty="0" smtClean="0">
                <a:solidFill>
                  <a:srgbClr val="FF0000"/>
                </a:solidFill>
                <a:latin typeface="黑体" panose="02010609060101010101" pitchFamily="49" charset="-122"/>
                <a:ea typeface="黑体" panose="02010609060101010101" pitchFamily="49" charset="-122"/>
              </a:rPr>
              <a:t>两</a:t>
            </a:r>
            <a:r>
              <a:rPr lang="zh-CN" altLang="zh-CN" sz="1600" kern="100" dirty="0">
                <a:solidFill>
                  <a:srgbClr val="FF0000"/>
                </a:solidFill>
                <a:latin typeface="黑体" panose="02010609060101010101" pitchFamily="49" charset="-122"/>
                <a:ea typeface="黑体" panose="02010609060101010101" pitchFamily="49" charset="-122"/>
              </a:rPr>
              <a:t>种方法的数</a:t>
            </a:r>
            <a:r>
              <a:rPr lang="zh-CN" altLang="zh-CN" sz="1600" kern="100" dirty="0" smtClean="0">
                <a:solidFill>
                  <a:srgbClr val="FF0000"/>
                </a:solidFill>
                <a:latin typeface="黑体" panose="02010609060101010101" pitchFamily="49" charset="-122"/>
                <a:ea typeface="黑体" panose="02010609060101010101" pitchFamily="49" charset="-122"/>
              </a:rPr>
              <a:t>据</a:t>
            </a:r>
            <a:r>
              <a:rPr lang="zh-CN" altLang="en-US" sz="1600" kern="100" dirty="0" smtClean="0">
                <a:solidFill>
                  <a:srgbClr val="FF0000"/>
                </a:solidFill>
                <a:latin typeface="黑体" panose="02010609060101010101" pitchFamily="49" charset="-122"/>
                <a:ea typeface="黑体" panose="02010609060101010101" pitchFamily="49" charset="-122"/>
              </a:rPr>
              <a:t>进行耦合</a:t>
            </a:r>
            <a:r>
              <a:rPr lang="zh-CN" altLang="zh-CN" sz="1600" kern="100" dirty="0" smtClean="0">
                <a:solidFill>
                  <a:srgbClr val="FF0000"/>
                </a:solidFill>
                <a:latin typeface="黑体" panose="02010609060101010101" pitchFamily="49" charset="-122"/>
                <a:ea typeface="黑体" panose="02010609060101010101" pitchFamily="49" charset="-122"/>
              </a:rPr>
              <a:t>处</a:t>
            </a:r>
            <a:r>
              <a:rPr lang="zh-CN" altLang="zh-CN" sz="1600" kern="100" dirty="0">
                <a:solidFill>
                  <a:srgbClr val="FF0000"/>
                </a:solidFill>
                <a:latin typeface="黑体" panose="02010609060101010101" pitchFamily="49" charset="-122"/>
                <a:ea typeface="黑体" panose="02010609060101010101" pitchFamily="49" charset="-122"/>
              </a:rPr>
              <a:t>理、解释</a:t>
            </a:r>
            <a:r>
              <a:rPr lang="zh-CN" altLang="zh-CN" sz="1600" kern="100" dirty="0" smtClean="0">
                <a:solidFill>
                  <a:srgbClr val="FF0000"/>
                </a:solidFill>
                <a:latin typeface="黑体" panose="02010609060101010101" pitchFamily="49" charset="-122"/>
                <a:ea typeface="黑体" panose="02010609060101010101" pitchFamily="49" charset="-122"/>
              </a:rPr>
              <a:t>，</a:t>
            </a:r>
            <a:r>
              <a:rPr lang="zh-CN" altLang="en-US" sz="1600" kern="100" dirty="0" smtClean="0">
                <a:solidFill>
                  <a:srgbClr val="FF0000"/>
                </a:solidFill>
                <a:latin typeface="黑体" panose="02010609060101010101" pitchFamily="49" charset="-122"/>
                <a:ea typeface="黑体" panose="02010609060101010101" pitchFamily="49" charset="-122"/>
              </a:rPr>
              <a:t>结合钻探等勘查成果，</a:t>
            </a:r>
            <a:r>
              <a:rPr lang="zh-CN" altLang="zh-CN" sz="1600" kern="100" dirty="0" smtClean="0">
                <a:latin typeface="黑体" panose="02010609060101010101" pitchFamily="49" charset="-122"/>
                <a:ea typeface="黑体" panose="02010609060101010101" pitchFamily="49" charset="-122"/>
              </a:rPr>
              <a:t>达</a:t>
            </a:r>
            <a:r>
              <a:rPr lang="zh-CN" altLang="zh-CN" sz="1600" kern="100" dirty="0">
                <a:latin typeface="黑体" panose="02010609060101010101" pitchFamily="49" charset="-122"/>
                <a:ea typeface="黑体" panose="02010609060101010101" pitchFamily="49" charset="-122"/>
              </a:rPr>
              <a:t>到综合勘探的效果</a:t>
            </a:r>
            <a:r>
              <a:rPr lang="zh-CN" altLang="zh-CN" sz="1600" kern="100" dirty="0" smtClean="0">
                <a:latin typeface="黑体" panose="02010609060101010101" pitchFamily="49" charset="-122"/>
                <a:ea typeface="黑体" panose="02010609060101010101" pitchFamily="49" charset="-122"/>
              </a:rPr>
              <a:t>，</a:t>
            </a:r>
            <a:r>
              <a:rPr lang="zh-CN" altLang="en-US" sz="1600" kern="100" dirty="0" smtClean="0">
                <a:latin typeface="黑体" panose="02010609060101010101" pitchFamily="49" charset="-122"/>
                <a:ea typeface="黑体" panose="02010609060101010101" pitchFamily="49" charset="-122"/>
              </a:rPr>
              <a:t>大幅度</a:t>
            </a:r>
            <a:r>
              <a:rPr lang="zh-CN" altLang="zh-CN" sz="1600" kern="100" dirty="0" smtClean="0">
                <a:latin typeface="黑体" panose="02010609060101010101" pitchFamily="49" charset="-122"/>
                <a:ea typeface="黑体" panose="02010609060101010101" pitchFamily="49" charset="-122"/>
              </a:rPr>
              <a:t>提</a:t>
            </a:r>
            <a:r>
              <a:rPr lang="zh-CN" altLang="zh-CN" sz="1600" kern="100" dirty="0">
                <a:latin typeface="黑体" panose="02010609060101010101" pitchFamily="49" charset="-122"/>
                <a:ea typeface="黑体" panose="02010609060101010101" pitchFamily="49" charset="-122"/>
              </a:rPr>
              <a:t>高了富水</a:t>
            </a:r>
            <a:r>
              <a:rPr lang="zh-CN" altLang="zh-CN" sz="1600" kern="100" dirty="0" smtClean="0">
                <a:latin typeface="黑体" panose="02010609060101010101" pitchFamily="49" charset="-122"/>
                <a:ea typeface="黑体" panose="02010609060101010101" pitchFamily="49" charset="-122"/>
              </a:rPr>
              <a:t>区</a:t>
            </a:r>
            <a:r>
              <a:rPr lang="zh-CN" altLang="en-US" sz="1600" kern="100" dirty="0" smtClean="0">
                <a:latin typeface="黑体" panose="02010609060101010101" pitchFamily="49" charset="-122"/>
                <a:ea typeface="黑体" panose="02010609060101010101" pitchFamily="49" charset="-122"/>
              </a:rPr>
              <a:t>探测</a:t>
            </a:r>
            <a:r>
              <a:rPr lang="zh-CN" altLang="zh-CN" sz="1600" kern="100" dirty="0" smtClean="0">
                <a:latin typeface="黑体" panose="02010609060101010101" pitchFamily="49" charset="-122"/>
                <a:ea typeface="黑体" panose="02010609060101010101" pitchFamily="49" charset="-122"/>
              </a:rPr>
              <a:t>的</a:t>
            </a:r>
            <a:r>
              <a:rPr lang="zh-CN" altLang="zh-CN" sz="1600" kern="100" dirty="0">
                <a:latin typeface="黑体" panose="02010609060101010101" pitchFamily="49" charset="-122"/>
                <a:ea typeface="黑体" panose="02010609060101010101" pitchFamily="49" charset="-122"/>
              </a:rPr>
              <a:t>准确度</a:t>
            </a:r>
            <a:r>
              <a:rPr lang="zh-CN" altLang="zh-CN" sz="1600" kern="100" dirty="0" smtClean="0">
                <a:latin typeface="黑体" panose="02010609060101010101" pitchFamily="49" charset="-122"/>
                <a:ea typeface="黑体" panose="02010609060101010101" pitchFamily="49" charset="-122"/>
              </a:rPr>
              <a:t>。</a:t>
            </a:r>
            <a:endParaRPr lang="zh-CN" altLang="zh-CN" sz="1600" kern="100" dirty="0">
              <a:effectLst/>
              <a:latin typeface="微软雅黑" panose="020B0503020204020204" pitchFamily="34" charset="-122"/>
              <a:ea typeface="微软雅黑" panose="020B0503020204020204" pitchFamily="34" charset="-122"/>
            </a:endParaRPr>
          </a:p>
        </p:txBody>
      </p:sp>
      <p:sp>
        <p:nvSpPr>
          <p:cNvPr id="13" name="文本框 12"/>
          <p:cNvSpPr txBox="1"/>
          <p:nvPr/>
        </p:nvSpPr>
        <p:spPr>
          <a:xfrm>
            <a:off x="180405" y="992736"/>
            <a:ext cx="5904656" cy="338554"/>
          </a:xfrm>
          <a:prstGeom prst="rect">
            <a:avLst/>
          </a:prstGeom>
          <a:noFill/>
        </p:spPr>
        <p:txBody>
          <a:bodyPr wrap="square" rtlCol="0">
            <a:spAutoFit/>
          </a:bodyPr>
          <a:lstStyle/>
          <a:p>
            <a:pPr algn="l"/>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5</a:t>
            </a: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）富水异常区探测</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2 ——</a:t>
            </a:r>
            <a:r>
              <a:rPr lang="zh-CN" altLang="en-US" sz="1600" dirty="0" smtClean="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震电耦合反演技术</a:t>
            </a:r>
            <a:endParaRPr lang="zh-CN"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4"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5" name="矩形 1"/>
          <p:cNvSpPr/>
          <p:nvPr/>
        </p:nvSpPr>
        <p:spPr>
          <a:xfrm>
            <a:off x="785231" y="1045592"/>
            <a:ext cx="8785225" cy="338554"/>
          </a:xfrm>
          <a:prstGeom prst="rect">
            <a:avLst/>
          </a:prstGeom>
          <a:noFill/>
          <a:ln w="9525">
            <a:noFill/>
          </a:ln>
        </p:spPr>
        <p:txBody>
          <a:bodyPr anchor="t" anchorCtr="0">
            <a:spAutoFit/>
          </a:bodyPr>
          <a:lstStyle/>
          <a:p>
            <a:r>
              <a:rPr lang="zh-CN" altLang="en-US" sz="1600" dirty="0">
                <a:latin typeface="黑体" panose="02010609060101010101" pitchFamily="49" charset="-122"/>
                <a:ea typeface="黑体" panose="02010609060101010101" pitchFamily="49" charset="-122"/>
              </a:rPr>
              <a:t>三维地震拟测井多参数反演预测煤层顶底板砂体富水</a:t>
            </a:r>
            <a:r>
              <a:rPr lang="zh-CN" altLang="en-US" sz="1600" dirty="0" smtClean="0">
                <a:latin typeface="黑体" panose="02010609060101010101" pitchFamily="49" charset="-122"/>
                <a:ea typeface="黑体" panose="02010609060101010101" pitchFamily="49" charset="-122"/>
              </a:rPr>
              <a:t>性</a:t>
            </a:r>
            <a:endParaRPr lang="zh-CN" altLang="zh-CN" sz="1600" dirty="0">
              <a:latin typeface="黑体" panose="02010609060101010101" pitchFamily="49" charset="-122"/>
              <a:ea typeface="黑体" panose="02010609060101010101" pitchFamily="49" charset="-122"/>
            </a:endParaRPr>
          </a:p>
        </p:txBody>
      </p:sp>
      <p:grpSp>
        <p:nvGrpSpPr>
          <p:cNvPr id="47106" name="组合 9"/>
          <p:cNvGrpSpPr/>
          <p:nvPr/>
        </p:nvGrpSpPr>
        <p:grpSpPr>
          <a:xfrm>
            <a:off x="252413" y="1446050"/>
            <a:ext cx="7856855" cy="3283585"/>
            <a:chOff x="1484759" y="1725986"/>
            <a:chExt cx="6264944" cy="2976352"/>
          </a:xfrm>
        </p:grpSpPr>
        <p:pic>
          <p:nvPicPr>
            <p:cNvPr id="47107" name="Picture 4"/>
            <p:cNvPicPr>
              <a:picLocks noChangeAspect="1"/>
            </p:cNvPicPr>
            <p:nvPr/>
          </p:nvPicPr>
          <p:blipFill>
            <a:blip r:embed="rId3"/>
            <a:stretch>
              <a:fillRect/>
            </a:stretch>
          </p:blipFill>
          <p:spPr>
            <a:xfrm>
              <a:off x="1484759" y="1725986"/>
              <a:ext cx="6264944" cy="2976352"/>
            </a:xfrm>
            <a:prstGeom prst="rect">
              <a:avLst/>
            </a:prstGeom>
            <a:noFill/>
            <a:ln w="9525" cap="flat" cmpd="sng">
              <a:solidFill>
                <a:srgbClr val="000000"/>
              </a:solidFill>
              <a:prstDash val="solid"/>
              <a:miter/>
              <a:headEnd type="none" w="med" len="med"/>
              <a:tailEnd type="none" w="med" len="med"/>
            </a:ln>
          </p:spPr>
        </p:pic>
        <p:sp>
          <p:nvSpPr>
            <p:cNvPr id="47108" name="AutoShape 5"/>
            <p:cNvSpPr/>
            <p:nvPr/>
          </p:nvSpPr>
          <p:spPr>
            <a:xfrm>
              <a:off x="3126323" y="4217263"/>
              <a:ext cx="553342" cy="221008"/>
            </a:xfrm>
            <a:prstGeom prst="wedgeRectCallout">
              <a:avLst>
                <a:gd name="adj1" fmla="val 41106"/>
                <a:gd name="adj2" fmla="val -164713"/>
              </a:avLst>
            </a:prstGeom>
            <a:solidFill>
              <a:srgbClr val="FFFF00"/>
            </a:solidFill>
            <a:ln w="9525" cap="flat" cmpd="sng">
              <a:solidFill>
                <a:srgbClr val="000000"/>
              </a:solidFill>
              <a:prstDash val="solid"/>
              <a:miter/>
              <a:headEnd type="none" w="med" len="med"/>
              <a:tailEnd type="none" w="med" len="med"/>
            </a:ln>
          </p:spPr>
          <p:txBody>
            <a:bodyPr lIns="18000" tIns="10800" rIns="18000" bIns="10800" anchor="t" anchorCtr="0"/>
            <a:lstStyle/>
            <a:p>
              <a:pPr algn="just"/>
              <a:r>
                <a:rPr lang="zh-CN" altLang="en-US" sz="1200" b="1" dirty="0">
                  <a:solidFill>
                    <a:srgbClr val="FF0000"/>
                  </a:solidFill>
                  <a:latin typeface="Arial" panose="020B0604020202020204" pitchFamily="34" charset="0"/>
                  <a:ea typeface="宋体" panose="02010600030101010101" pitchFamily="2" charset="-122"/>
                </a:rPr>
                <a:t>富水较强</a:t>
              </a:r>
              <a:endParaRPr lang="zh-CN" altLang="zh-CN" sz="1200" dirty="0">
                <a:latin typeface="Arial" panose="020B0604020202020204" pitchFamily="34" charset="0"/>
                <a:ea typeface="宋体" panose="02010600030101010101" pitchFamily="2" charset="-122"/>
              </a:endParaRPr>
            </a:p>
          </p:txBody>
        </p:sp>
        <p:sp>
          <p:nvSpPr>
            <p:cNvPr id="47109" name="AutoShape 6"/>
            <p:cNvSpPr/>
            <p:nvPr/>
          </p:nvSpPr>
          <p:spPr>
            <a:xfrm>
              <a:off x="4919686" y="1878792"/>
              <a:ext cx="596200" cy="221008"/>
            </a:xfrm>
            <a:prstGeom prst="wedgeRectCallout">
              <a:avLst>
                <a:gd name="adj1" fmla="val -98926"/>
                <a:gd name="adj2" fmla="val 73255"/>
              </a:avLst>
            </a:prstGeom>
            <a:solidFill>
              <a:srgbClr val="FFFF00"/>
            </a:solidFill>
            <a:ln w="9525" cap="flat" cmpd="sng">
              <a:solidFill>
                <a:srgbClr val="000000"/>
              </a:solidFill>
              <a:prstDash val="solid"/>
              <a:miter/>
              <a:headEnd type="none" w="med" len="med"/>
              <a:tailEnd type="none" w="med" len="med"/>
            </a:ln>
          </p:spPr>
          <p:txBody>
            <a:bodyPr lIns="18000" tIns="10800" rIns="18000" bIns="10800" anchor="t" anchorCtr="0"/>
            <a:lstStyle/>
            <a:p>
              <a:pPr algn="just"/>
              <a:r>
                <a:rPr lang="zh-CN" altLang="en-US" sz="1200" b="1" dirty="0">
                  <a:solidFill>
                    <a:srgbClr val="FF0000"/>
                  </a:solidFill>
                  <a:latin typeface="Arial" panose="020B0604020202020204" pitchFamily="34" charset="0"/>
                  <a:ea typeface="宋体" panose="02010600030101010101" pitchFamily="2" charset="-122"/>
                </a:rPr>
                <a:t>富水中等</a:t>
              </a:r>
              <a:endParaRPr lang="zh-CN" altLang="zh-CN" sz="1200" dirty="0">
                <a:latin typeface="Arial" panose="020B0604020202020204" pitchFamily="34" charset="0"/>
                <a:ea typeface="宋体" panose="02010600030101010101" pitchFamily="2" charset="-122"/>
              </a:endParaRPr>
            </a:p>
          </p:txBody>
        </p:sp>
        <p:sp>
          <p:nvSpPr>
            <p:cNvPr id="47110" name="AutoShape 7"/>
            <p:cNvSpPr/>
            <p:nvPr/>
          </p:nvSpPr>
          <p:spPr>
            <a:xfrm>
              <a:off x="3305110" y="2762225"/>
              <a:ext cx="483905" cy="221008"/>
            </a:xfrm>
            <a:prstGeom prst="wedgeRectCallout">
              <a:avLst>
                <a:gd name="adj1" fmla="val 51000"/>
                <a:gd name="adj2" fmla="val 118801"/>
              </a:avLst>
            </a:prstGeom>
            <a:solidFill>
              <a:srgbClr val="FFFF00"/>
            </a:solidFill>
            <a:ln w="9525" cap="flat" cmpd="sng">
              <a:solidFill>
                <a:srgbClr val="000000"/>
              </a:solidFill>
              <a:prstDash val="solid"/>
              <a:miter/>
              <a:headEnd type="none" w="med" len="med"/>
              <a:tailEnd type="none" w="med" len="med"/>
            </a:ln>
          </p:spPr>
          <p:txBody>
            <a:bodyPr lIns="18000" tIns="10800" rIns="18000" bIns="10800" anchor="t" anchorCtr="0"/>
            <a:lstStyle/>
            <a:p>
              <a:pPr algn="just"/>
              <a:r>
                <a:rPr lang="zh-CN" altLang="en-US" sz="1200" b="1" dirty="0">
                  <a:solidFill>
                    <a:srgbClr val="FF0000"/>
                  </a:solidFill>
                  <a:latin typeface="Arial" panose="020B0604020202020204" pitchFamily="34" charset="0"/>
                  <a:ea typeface="宋体" panose="02010600030101010101" pitchFamily="2" charset="-122"/>
                </a:rPr>
                <a:t>富水弱</a:t>
              </a:r>
              <a:endParaRPr lang="zh-CN" altLang="zh-CN" sz="1200" dirty="0">
                <a:latin typeface="Arial" panose="020B0604020202020204" pitchFamily="34" charset="0"/>
                <a:ea typeface="宋体" panose="02010600030101010101" pitchFamily="2" charset="-122"/>
              </a:endParaRPr>
            </a:p>
          </p:txBody>
        </p:sp>
      </p:grpSp>
      <p:sp>
        <p:nvSpPr>
          <p:cNvPr id="47112" name="矩形 15"/>
          <p:cNvSpPr/>
          <p:nvPr/>
        </p:nvSpPr>
        <p:spPr>
          <a:xfrm>
            <a:off x="1506926" y="4847085"/>
            <a:ext cx="6264275" cy="339725"/>
          </a:xfrm>
          <a:prstGeom prst="rect">
            <a:avLst/>
          </a:prstGeom>
          <a:noFill/>
          <a:ln w="9525">
            <a:noFill/>
          </a:ln>
        </p:spPr>
        <p:txBody>
          <a:bodyPr anchor="t" anchorCtr="0">
            <a:spAutoFit/>
          </a:bodyPr>
          <a:lstStyle/>
          <a:p>
            <a:pPr>
              <a:spcBef>
                <a:spcPct val="50000"/>
              </a:spcBef>
            </a:pPr>
            <a:r>
              <a:rPr lang="zh-CN" altLang="en-US" sz="1600" dirty="0" smtClean="0">
                <a:solidFill>
                  <a:srgbClr val="FF0000"/>
                </a:solidFill>
                <a:latin typeface="黑体" panose="02010609060101010101" pitchFamily="49" charset="-122"/>
                <a:ea typeface="黑体" panose="02010609060101010101" pitchFamily="49" charset="-122"/>
              </a:rPr>
              <a:t>经地</a:t>
            </a:r>
            <a:r>
              <a:rPr lang="zh-CN" altLang="en-US" sz="1600" dirty="0">
                <a:solidFill>
                  <a:srgbClr val="FF0000"/>
                </a:solidFill>
                <a:latin typeface="黑体" panose="02010609060101010101" pitchFamily="49" charset="-122"/>
                <a:ea typeface="黑体" panose="02010609060101010101" pitchFamily="49" charset="-122"/>
              </a:rPr>
              <a:t>面及井</a:t>
            </a:r>
            <a:r>
              <a:rPr lang="zh-CN" altLang="en-US" sz="1600" dirty="0" smtClean="0">
                <a:solidFill>
                  <a:srgbClr val="FF0000"/>
                </a:solidFill>
                <a:latin typeface="黑体" panose="02010609060101010101" pitchFamily="49" charset="-122"/>
                <a:ea typeface="黑体" panose="02010609060101010101" pitchFamily="49" charset="-122"/>
              </a:rPr>
              <a:t>下</a:t>
            </a:r>
            <a:r>
              <a:rPr lang="en-US" altLang="zh-CN" sz="1600" dirty="0" smtClean="0">
                <a:solidFill>
                  <a:srgbClr val="FF0000"/>
                </a:solidFill>
                <a:latin typeface="黑体" panose="02010609060101010101" pitchFamily="49" charset="-122"/>
                <a:ea typeface="黑体" panose="02010609060101010101" pitchFamily="49" charset="-122"/>
              </a:rPr>
              <a:t>6</a:t>
            </a:r>
            <a:r>
              <a:rPr lang="zh-CN" altLang="en-US" sz="1600" dirty="0" smtClean="0">
                <a:solidFill>
                  <a:srgbClr val="FF0000"/>
                </a:solidFill>
                <a:latin typeface="黑体" panose="02010609060101010101" pitchFamily="49" charset="-122"/>
                <a:ea typeface="黑体" panose="02010609060101010101" pitchFamily="49" charset="-122"/>
              </a:rPr>
              <a:t>个钻孔富水性探测，</a:t>
            </a:r>
            <a:r>
              <a:rPr lang="zh-CN" altLang="en-US" sz="1600" dirty="0">
                <a:solidFill>
                  <a:srgbClr val="FF0000"/>
                </a:solidFill>
                <a:latin typeface="黑体" panose="02010609060101010101" pitchFamily="49" charset="-122"/>
                <a:ea typeface="黑体" panose="02010609060101010101" pitchFamily="49" charset="-122"/>
              </a:rPr>
              <a:t>复合率</a:t>
            </a:r>
            <a:r>
              <a:rPr lang="en-US" altLang="zh-CN" sz="1600" dirty="0">
                <a:solidFill>
                  <a:srgbClr val="FF0000"/>
                </a:solidFill>
                <a:latin typeface="黑体" panose="02010609060101010101" pitchFamily="49" charset="-122"/>
                <a:ea typeface="黑体" panose="02010609060101010101" pitchFamily="49" charset="-122"/>
              </a:rPr>
              <a:t>100%</a:t>
            </a:r>
            <a:r>
              <a:rPr lang="zh-CN" altLang="en-US" sz="1600" dirty="0">
                <a:solidFill>
                  <a:srgbClr val="FF0000"/>
                </a:solidFill>
                <a:latin typeface="黑体" panose="02010609060101010101" pitchFamily="49" charset="-122"/>
                <a:ea typeface="黑体" panose="02010609060101010101" pitchFamily="49" charset="-122"/>
              </a:rPr>
              <a:t>。</a:t>
            </a:r>
          </a:p>
        </p:txBody>
      </p:sp>
      <p:sp>
        <p:nvSpPr>
          <p:cNvPr id="37902" name="Rectangle 14"/>
          <p:cNvSpPr>
            <a:spLocks noChangeArrowheads="1"/>
          </p:cNvSpPr>
          <p:nvPr/>
        </p:nvSpPr>
        <p:spPr bwMode="auto">
          <a:xfrm>
            <a:off x="8109268" y="1597915"/>
            <a:ext cx="1506309" cy="2554545"/>
          </a:xfrm>
          <a:prstGeom prst="rect">
            <a:avLst/>
          </a:prstGeom>
          <a:noFill/>
          <a:ln w="9525">
            <a:noFill/>
            <a:miter lim="800000"/>
          </a:ln>
          <a:effectLst>
            <a:prstShdw prst="shdw13" dist="53882" dir="13500000">
              <a:schemeClr val="accent1">
                <a:gamma/>
                <a:shade val="60000"/>
                <a:invGamma/>
                <a:alpha val="50000"/>
              </a:schemeClr>
            </a:prst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rPr>
              <a:t>构造富（导）水性探测</a:t>
            </a:r>
            <a:endParaRPr kumimoji="0" lang="en-US" altLang="zh-CN" sz="1600" b="1"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1" i="0" u="none" strike="noStrike" kern="120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rPr>
              <a:t>1.</a:t>
            </a:r>
            <a:r>
              <a:rPr kumimoji="0" lang="zh-CN" altLang="zh-CN" sz="1600" b="1" i="0" u="none" strike="noStrike" kern="120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rPr>
              <a:t>绿</a:t>
            </a:r>
            <a:r>
              <a:rPr kumimoji="0" lang="zh-CN" altLang="zh-CN" sz="16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mn-cs"/>
              </a:rPr>
              <a:t>色断层线为赋水性弱断层分</a:t>
            </a:r>
            <a:r>
              <a:rPr kumimoji="0" lang="zh-CN" altLang="zh-CN" sz="1600" b="1" i="0" u="none" strike="noStrike" kern="120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rPr>
              <a:t>布</a:t>
            </a:r>
            <a:r>
              <a:rPr kumimoji="0" lang="zh-CN" altLang="en-US" sz="1600" b="1" i="0" u="none" strike="noStrike" kern="120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rPr>
              <a:t>；</a:t>
            </a:r>
            <a:endParaRPr kumimoji="0" lang="en-US" altLang="zh-CN" sz="1600" b="1" i="0" u="none" strike="noStrike" kern="120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1" i="0" u="none" strike="noStrike" kern="1200" cap="none" spc="0" normalizeH="0" baseline="0" noProof="0" dirty="0" smtClean="0">
              <a:ln>
                <a:noFill/>
              </a:ln>
              <a:solidFill>
                <a:srgbClr val="0000FF"/>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0" dirty="0" smtClean="0">
                <a:ln>
                  <a:noFill/>
                </a:ln>
                <a:solidFill>
                  <a:srgbClr val="FF0000"/>
                </a:solidFill>
                <a:effectLst/>
                <a:uLnTx/>
                <a:uFillTx/>
                <a:latin typeface="Arial" panose="020B0604020202020204" pitchFamily="34" charset="0"/>
                <a:ea typeface="宋体" panose="02010600030101010101" pitchFamily="2" charset="-122"/>
                <a:cs typeface="+mn-cs"/>
              </a:rPr>
              <a:t>2</a:t>
            </a:r>
            <a:r>
              <a:rPr lang="en-US" altLang="zh-CN" sz="1600" b="1" dirty="0">
                <a:solidFill>
                  <a:srgbClr val="FF0000"/>
                </a:solidFill>
              </a:rPr>
              <a:t>.</a:t>
            </a:r>
            <a:r>
              <a:rPr kumimoji="0" lang="zh-CN" altLang="zh-CN" sz="1600" b="1" i="0" u="none" strike="noStrike" kern="1200" cap="none" spc="0" normalizeH="0" baseline="0" noProof="0" dirty="0" smtClean="0">
                <a:ln>
                  <a:noFill/>
                </a:ln>
                <a:solidFill>
                  <a:srgbClr val="FF0000"/>
                </a:solidFill>
                <a:effectLst/>
                <a:uLnTx/>
                <a:uFillTx/>
                <a:latin typeface="Arial" panose="020B0604020202020204" pitchFamily="34" charset="0"/>
                <a:ea typeface="宋体" panose="02010600030101010101" pitchFamily="2" charset="-122"/>
                <a:cs typeface="+mn-cs"/>
              </a:rPr>
              <a:t>粉</a:t>
            </a:r>
            <a:r>
              <a:rPr kumimoji="0" lang="zh-CN" altLang="zh-CN"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红色断层线为赋水性较强断层</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16" name="文本框 15"/>
          <p:cNvSpPr txBox="1"/>
          <p:nvPr/>
        </p:nvSpPr>
        <p:spPr>
          <a:xfrm>
            <a:off x="670407" y="728865"/>
            <a:ext cx="5904656" cy="338554"/>
          </a:xfrm>
          <a:prstGeom prst="rect">
            <a:avLst/>
          </a:prstGeom>
          <a:noFill/>
        </p:spPr>
        <p:txBody>
          <a:bodyPr wrap="square" rtlCol="0">
            <a:spAutoFit/>
          </a:bodyPr>
          <a:lstStyle/>
          <a:p>
            <a:pPr algn="l"/>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5</a:t>
            </a: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）富水异常区探测</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2 ——</a:t>
            </a:r>
            <a:r>
              <a:rPr lang="zh-CN" altLang="en-US" sz="1600" dirty="0" smtClean="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震电耦合反演技术</a:t>
            </a:r>
            <a:endParaRPr lang="zh-CN"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7"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324421" y="1159036"/>
            <a:ext cx="3618230" cy="741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endParaRPr lang="zh-CN" altLang="en-US" sz="1800" dirty="0">
              <a:latin typeface="Times New Roman" panose="02020603050405020304" charset="0"/>
              <a:ea typeface="宋体" panose="02010600030101010101" pitchFamily="2" charset="-122"/>
            </a:endParaRPr>
          </a:p>
        </p:txBody>
      </p:sp>
      <p:pic>
        <p:nvPicPr>
          <p:cNvPr id="3" name="图片 2" descr="E:\360MoveData\Users\Administrator\Desktop\图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294" y="1106081"/>
            <a:ext cx="5902133" cy="1788616"/>
          </a:xfrm>
          <a:prstGeom prst="rect">
            <a:avLst/>
          </a:prstGeom>
          <a:noFill/>
          <a:ln>
            <a:noFill/>
          </a:ln>
        </p:spPr>
      </p:pic>
      <p:pic>
        <p:nvPicPr>
          <p:cNvPr id="4" name="图片 3" descr="E:\360MoveData\Users\Administrator\Desktop\图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429" y="2966992"/>
            <a:ext cx="5807220" cy="2351864"/>
          </a:xfrm>
          <a:prstGeom prst="rect">
            <a:avLst/>
          </a:prstGeom>
          <a:noFill/>
          <a:ln>
            <a:noFill/>
          </a:ln>
        </p:spPr>
      </p:pic>
      <p:pic>
        <p:nvPicPr>
          <p:cNvPr id="5" name="图片 4"/>
          <p:cNvPicPr/>
          <p:nvPr/>
        </p:nvPicPr>
        <p:blipFill rotWithShape="1">
          <a:blip r:embed="rId4">
            <a:extLst>
              <a:ext uri="{28A0092B-C50C-407E-A947-70E740481C1C}">
                <a14:useLocalDpi xmlns:a14="http://schemas.microsoft.com/office/drawing/2010/main" val="0"/>
              </a:ext>
            </a:extLst>
          </a:blip>
          <a:srcRect t="3839"/>
          <a:stretch>
            <a:fillRect/>
          </a:stretch>
        </p:blipFill>
        <p:spPr bwMode="auto">
          <a:xfrm>
            <a:off x="6340121" y="2776087"/>
            <a:ext cx="3157855" cy="2879725"/>
          </a:xfrm>
          <a:prstGeom prst="rect">
            <a:avLst/>
          </a:prstGeom>
          <a:noFill/>
          <a:ln>
            <a:noFill/>
          </a:ln>
        </p:spPr>
      </p:pic>
      <p:sp>
        <p:nvSpPr>
          <p:cNvPr id="6" name="矩形 5"/>
          <p:cNvSpPr/>
          <p:nvPr/>
        </p:nvSpPr>
        <p:spPr>
          <a:xfrm>
            <a:off x="6423431" y="930794"/>
            <a:ext cx="2855852" cy="1938992"/>
          </a:xfrm>
          <a:prstGeom prst="rect">
            <a:avLst/>
          </a:prstGeom>
        </p:spPr>
        <p:txBody>
          <a:bodyPr wrap="square">
            <a:spAutoFit/>
          </a:bodyPr>
          <a:lstStyle/>
          <a:p>
            <a:pPr>
              <a:lnSpc>
                <a:spcPct val="150000"/>
              </a:lnSpc>
            </a:pPr>
            <a:r>
              <a:rPr lang="zh-CN" altLang="en-US" sz="1600" dirty="0">
                <a:latin typeface="黑体" panose="02010609060101010101" pitchFamily="49" charset="-122"/>
                <a:ea typeface="黑体" panose="02010609060101010101" pitchFamily="49" charset="-122"/>
                <a:sym typeface="+mn-ea"/>
              </a:rPr>
              <a:t>地面三维地震、地面电法、井下电法融合综合富水性预报技</a:t>
            </a:r>
            <a:r>
              <a:rPr lang="zh-CN" altLang="en-US" sz="1600" dirty="0" smtClean="0">
                <a:latin typeface="黑体" panose="02010609060101010101" pitchFamily="49" charset="-122"/>
                <a:ea typeface="黑体" panose="02010609060101010101" pitchFamily="49" charset="-122"/>
                <a:sym typeface="+mn-ea"/>
              </a:rPr>
              <a:t>术</a:t>
            </a:r>
            <a:r>
              <a:rPr lang="en-US" altLang="zh-CN" sz="1600" dirty="0" smtClean="0">
                <a:latin typeface="黑体" panose="02010609060101010101" pitchFamily="49" charset="-122"/>
                <a:ea typeface="黑体" panose="02010609060101010101" pitchFamily="49" charset="-122"/>
              </a:rPr>
              <a:t>,</a:t>
            </a:r>
            <a:r>
              <a:rPr lang="zh-CN" altLang="zh-CN" sz="1600" dirty="0" smtClean="0">
                <a:latin typeface="黑体" panose="02010609060101010101" pitchFamily="49" charset="-122"/>
                <a:ea typeface="黑体" panose="02010609060101010101" pitchFamily="49" charset="-122"/>
              </a:rPr>
              <a:t>地面</a:t>
            </a:r>
            <a:r>
              <a:rPr lang="zh-CN" altLang="zh-CN" sz="1600" dirty="0">
                <a:latin typeface="黑体" panose="02010609060101010101" pitchFamily="49" charset="-122"/>
                <a:ea typeface="黑体" panose="02010609060101010101" pitchFamily="49" charset="-122"/>
              </a:rPr>
              <a:t>瞬变电磁解释的</a:t>
            </a:r>
            <a:r>
              <a:rPr lang="en-US" altLang="zh-CN" sz="1600" dirty="0">
                <a:latin typeface="黑体" panose="02010609060101010101" pitchFamily="49" charset="-122"/>
                <a:ea typeface="黑体" panose="02010609060101010101" pitchFamily="49" charset="-122"/>
              </a:rPr>
              <a:t>C3</a:t>
            </a:r>
            <a:r>
              <a:rPr lang="zh-CN" altLang="zh-CN" sz="1600" dirty="0">
                <a:latin typeface="黑体" panose="02010609060101010101" pitchFamily="49" charset="-122"/>
                <a:ea typeface="黑体" panose="02010609060101010101" pitchFamily="49" charset="-122"/>
              </a:rPr>
              <a:t>相对富水异常与南部</a:t>
            </a:r>
            <a:r>
              <a:rPr lang="en-US" altLang="zh-CN" sz="1600" dirty="0">
                <a:latin typeface="黑体" panose="02010609060101010101" pitchFamily="49" charset="-122"/>
                <a:ea typeface="黑体" panose="02010609060101010101" pitchFamily="49" charset="-122"/>
              </a:rPr>
              <a:t>150802</a:t>
            </a:r>
            <a:r>
              <a:rPr lang="zh-CN" altLang="zh-CN" sz="1600" dirty="0">
                <a:latin typeface="黑体" panose="02010609060101010101" pitchFamily="49" charset="-122"/>
                <a:ea typeface="黑体" panose="02010609060101010101" pitchFamily="49" charset="-122"/>
              </a:rPr>
              <a:t>轨道顺槽验证范围</a:t>
            </a:r>
            <a:r>
              <a:rPr lang="zh-CN" altLang="zh-CN" sz="1600" dirty="0" smtClean="0">
                <a:latin typeface="黑体" panose="02010609060101010101" pitchFamily="49" charset="-122"/>
                <a:ea typeface="黑体" panose="02010609060101010101" pitchFamily="49" charset="-122"/>
              </a:rPr>
              <a:t>一致。</a:t>
            </a:r>
            <a:endParaRPr lang="zh-CN" altLang="zh-CN" sz="1600" dirty="0">
              <a:latin typeface="黑体" panose="02010609060101010101" pitchFamily="49" charset="-122"/>
              <a:ea typeface="黑体" panose="02010609060101010101" pitchFamily="49" charset="-122"/>
            </a:endParaRPr>
          </a:p>
        </p:txBody>
      </p:sp>
      <p:grpSp>
        <p:nvGrpSpPr>
          <p:cNvPr id="7" name="组合 6"/>
          <p:cNvGrpSpPr/>
          <p:nvPr/>
        </p:nvGrpSpPr>
        <p:grpSpPr>
          <a:xfrm>
            <a:off x="650207" y="719522"/>
            <a:ext cx="8421436" cy="48005"/>
            <a:chOff x="3060700" y="4724400"/>
            <a:chExt cx="5955507" cy="31432"/>
          </a:xfrm>
        </p:grpSpPr>
        <p:cxnSp>
          <p:nvCxnSpPr>
            <p:cNvPr id="8" name="直接连接符 7"/>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图片 270351" descr="中国煤地标识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495428" y="731505"/>
            <a:ext cx="5904656" cy="338554"/>
          </a:xfrm>
          <a:prstGeom prst="rect">
            <a:avLst/>
          </a:prstGeom>
          <a:noFill/>
        </p:spPr>
        <p:txBody>
          <a:bodyPr wrap="square" rtlCol="0">
            <a:spAutoFit/>
          </a:bodyPr>
          <a:lstStyle/>
          <a:p>
            <a:pPr algn="l"/>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5</a:t>
            </a: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）富水异常区探测</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2 ——</a:t>
            </a:r>
            <a:r>
              <a:rPr lang="zh-CN" altLang="en-US" sz="1600" dirty="0" smtClean="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震电耦合反演技术</a:t>
            </a:r>
            <a:endParaRPr lang="zh-CN"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13"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792951304"/>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50207" y="719522"/>
            <a:ext cx="8421436" cy="48005"/>
            <a:chOff x="3060700" y="4724400"/>
            <a:chExt cx="5955507" cy="31432"/>
          </a:xfrm>
        </p:grpSpPr>
        <p:cxnSp>
          <p:nvCxnSpPr>
            <p:cNvPr id="3" name="直接连接符 2"/>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95428" y="731505"/>
            <a:ext cx="5904656" cy="338554"/>
          </a:xfrm>
          <a:prstGeom prst="rect">
            <a:avLst/>
          </a:prstGeom>
          <a:noFill/>
        </p:spPr>
        <p:txBody>
          <a:bodyPr wrap="square" rtlCol="0">
            <a:spAutoFit/>
          </a:bodyPr>
          <a:lstStyle/>
          <a:p>
            <a:pPr algn="l"/>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6</a:t>
            </a: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）煤与瓦斯突出探测</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zh-CN" altLang="en-US" sz="1600" dirty="0" smtClean="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震电耦合反演技术</a:t>
            </a:r>
            <a:endParaRPr lang="zh-CN"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endParaRPr>
          </a:p>
        </p:txBody>
      </p:sp>
      <p:sp>
        <p:nvSpPr>
          <p:cNvPr id="8" name="矩形 12"/>
          <p:cNvSpPr/>
          <p:nvPr/>
        </p:nvSpPr>
        <p:spPr>
          <a:xfrm>
            <a:off x="684461" y="1098534"/>
            <a:ext cx="8572500" cy="377283"/>
          </a:xfrm>
          <a:prstGeom prst="rect">
            <a:avLst/>
          </a:prstGeom>
          <a:noFill/>
          <a:ln w="9525">
            <a:noFill/>
          </a:ln>
        </p:spPr>
        <p:txBody>
          <a:bodyPr anchor="t" anchorCtr="0">
            <a:spAutoFit/>
          </a:bodyPr>
          <a:lstStyle/>
          <a:p>
            <a:pPr marL="542925" indent="-542925" eaLnBrk="0" hangingPunct="0">
              <a:lnSpc>
                <a:spcPts val="2500"/>
              </a:lnSpc>
            </a:pPr>
            <a:r>
              <a:rPr lang="zh-CN" altLang="en-US" sz="1600" b="1" dirty="0">
                <a:latin typeface="Arial" panose="020B0604020202020204" pitchFamily="34" charset="0"/>
                <a:ea typeface="宋体" panose="02010600030101010101" pitchFamily="2" charset="-122"/>
              </a:rPr>
              <a:t>二维</a:t>
            </a:r>
            <a:r>
              <a:rPr lang="en-US" altLang="zh-CN" sz="1600" b="1" dirty="0">
                <a:latin typeface="Arial" panose="020B0604020202020204" pitchFamily="34" charset="0"/>
                <a:ea typeface="宋体" panose="02010600030101010101" pitchFamily="2" charset="-122"/>
              </a:rPr>
              <a:t>/</a:t>
            </a:r>
            <a:r>
              <a:rPr lang="zh-CN" altLang="en-US" sz="1600" b="1" dirty="0">
                <a:latin typeface="Arial" panose="020B0604020202020204" pitchFamily="34" charset="0"/>
                <a:ea typeface="宋体" panose="02010600030101010101" pitchFamily="2" charset="-122"/>
              </a:rPr>
              <a:t>三维地震精细采</a:t>
            </a:r>
            <a:r>
              <a:rPr lang="zh-CN" altLang="en-US" sz="1600" b="1" dirty="0" smtClean="0">
                <a:latin typeface="Arial" panose="020B0604020202020204" pitchFamily="34" charset="0"/>
                <a:ea typeface="宋体" panose="02010600030101010101" pitchFamily="2" charset="-122"/>
              </a:rPr>
              <a:t>集，与测井数据耦合处理解译</a:t>
            </a:r>
            <a:endParaRPr lang="zh-CN" altLang="en-US" sz="1600" b="1" dirty="0">
              <a:latin typeface="Arial" panose="020B0604020202020204" pitchFamily="34" charset="0"/>
              <a:ea typeface="宋体" panose="02010600030101010101" pitchFamily="2" charset="-122"/>
            </a:endParaRPr>
          </a:p>
        </p:txBody>
      </p:sp>
      <p:sp>
        <p:nvSpPr>
          <p:cNvPr id="9" name="TextBox 8"/>
          <p:cNvSpPr txBox="1"/>
          <p:nvPr/>
        </p:nvSpPr>
        <p:spPr>
          <a:xfrm>
            <a:off x="372601" y="3756457"/>
            <a:ext cx="774316" cy="1569660"/>
          </a:xfrm>
          <a:prstGeom prst="rect">
            <a:avLst/>
          </a:prstGeom>
          <a:noFill/>
          <a:ln w="9525">
            <a:noFill/>
          </a:ln>
        </p:spPr>
        <p:txBody>
          <a:bodyPr wrap="square" anchor="t" anchorCtr="0">
            <a:spAutoFit/>
          </a:bodyPr>
          <a:lstStyle/>
          <a:p>
            <a:r>
              <a:rPr lang="zh-CN" altLang="en-US" sz="1600" dirty="0" smtClean="0">
                <a:latin typeface="Arial" panose="020B0604020202020204" pitchFamily="34" charset="0"/>
                <a:ea typeface="宋体" panose="02010600030101010101" pitchFamily="2" charset="-122"/>
              </a:rPr>
              <a:t>震电耦合结</a:t>
            </a:r>
            <a:r>
              <a:rPr lang="zh-CN" altLang="en-US" sz="1600" dirty="0">
                <a:latin typeface="Arial" panose="020B0604020202020204" pitchFamily="34" charset="0"/>
                <a:ea typeface="宋体" panose="02010600030101010101" pitchFamily="2" charset="-122"/>
              </a:rPr>
              <a:t>合</a:t>
            </a:r>
            <a:r>
              <a:rPr lang="en-US" altLang="zh-CN" sz="1600" dirty="0">
                <a:latin typeface="Arial" panose="020B0604020202020204" pitchFamily="34" charset="0"/>
                <a:ea typeface="宋体" panose="02010600030101010101" pitchFamily="2" charset="-122"/>
              </a:rPr>
              <a:t>AVO</a:t>
            </a:r>
            <a:r>
              <a:rPr lang="zh-CN" altLang="en-US" sz="1600" dirty="0">
                <a:latin typeface="Arial" panose="020B0604020202020204" pitchFamily="34" charset="0"/>
                <a:ea typeface="宋体" panose="02010600030101010101" pitchFamily="2" charset="-122"/>
              </a:rPr>
              <a:t>属性反演</a:t>
            </a:r>
          </a:p>
        </p:txBody>
      </p:sp>
      <p:pic>
        <p:nvPicPr>
          <p:cNvPr id="10" name="Picture 3" descr="hy19-1-avo-P"/>
          <p:cNvPicPr>
            <a:picLocks noChangeAspect="1"/>
          </p:cNvPicPr>
          <p:nvPr/>
        </p:nvPicPr>
        <p:blipFill>
          <a:blip r:embed="rId3"/>
          <a:stretch>
            <a:fillRect/>
          </a:stretch>
        </p:blipFill>
        <p:spPr>
          <a:xfrm>
            <a:off x="1378298" y="3493431"/>
            <a:ext cx="2710468" cy="1811956"/>
          </a:xfrm>
          <a:prstGeom prst="rect">
            <a:avLst/>
          </a:prstGeom>
          <a:noFill/>
          <a:ln w="9525">
            <a:noFill/>
          </a:ln>
        </p:spPr>
      </p:pic>
      <p:pic>
        <p:nvPicPr>
          <p:cNvPr id="11" name="Picture 2"/>
          <p:cNvPicPr>
            <a:picLocks noChangeAspect="1"/>
          </p:cNvPicPr>
          <p:nvPr/>
        </p:nvPicPr>
        <p:blipFill>
          <a:blip r:embed="rId4"/>
          <a:stretch>
            <a:fillRect/>
          </a:stretch>
        </p:blipFill>
        <p:spPr>
          <a:xfrm>
            <a:off x="1188517" y="1513610"/>
            <a:ext cx="3138277" cy="1731509"/>
          </a:xfrm>
          <a:prstGeom prst="rect">
            <a:avLst/>
          </a:prstGeom>
          <a:noFill/>
          <a:ln w="9525">
            <a:noFill/>
          </a:ln>
        </p:spPr>
      </p:pic>
      <p:pic>
        <p:nvPicPr>
          <p:cNvPr id="12" name="Picture 3"/>
          <p:cNvPicPr>
            <a:picLocks noChangeAspect="1"/>
          </p:cNvPicPr>
          <p:nvPr/>
        </p:nvPicPr>
        <p:blipFill>
          <a:blip r:embed="rId5"/>
          <a:stretch>
            <a:fillRect/>
          </a:stretch>
        </p:blipFill>
        <p:spPr>
          <a:xfrm>
            <a:off x="5186441" y="1404960"/>
            <a:ext cx="3143917" cy="1728893"/>
          </a:xfrm>
          <a:prstGeom prst="rect">
            <a:avLst/>
          </a:prstGeom>
          <a:noFill/>
          <a:ln w="9525">
            <a:noFill/>
          </a:ln>
        </p:spPr>
      </p:pic>
      <p:sp>
        <p:nvSpPr>
          <p:cNvPr id="13" name="TextBox 14"/>
          <p:cNvSpPr txBox="1"/>
          <p:nvPr/>
        </p:nvSpPr>
        <p:spPr>
          <a:xfrm>
            <a:off x="1074209" y="3270046"/>
            <a:ext cx="4606925" cy="307777"/>
          </a:xfrm>
          <a:prstGeom prst="rect">
            <a:avLst/>
          </a:prstGeom>
          <a:noFill/>
          <a:ln w="9525">
            <a:noFill/>
          </a:ln>
        </p:spPr>
        <p:txBody>
          <a:bodyPr wrap="square" anchor="t" anchorCtr="0">
            <a:spAutoFit/>
          </a:bodyPr>
          <a:lstStyle/>
          <a:p>
            <a:pPr>
              <a:spcBef>
                <a:spcPct val="50000"/>
              </a:spcBef>
            </a:pPr>
            <a:r>
              <a:rPr lang="zh-CN" altLang="en-US" sz="1400" dirty="0">
                <a:latin typeface="Arial" panose="020B0604020202020204" pitchFamily="34" charset="0"/>
                <a:ea typeface="宋体" panose="02010600030101010101" pitchFamily="2" charset="-122"/>
              </a:rPr>
              <a:t>高丰度煤层气（瓦斯）井</a:t>
            </a:r>
            <a:r>
              <a:rPr lang="en-US" altLang="zh-CN" sz="1400" dirty="0">
                <a:latin typeface="Arial" panose="020B0604020202020204" pitchFamily="34" charset="0"/>
                <a:ea typeface="宋体" panose="02010600030101010101" pitchFamily="2" charset="-122"/>
              </a:rPr>
              <a:t>AVO</a:t>
            </a:r>
            <a:r>
              <a:rPr lang="zh-CN" altLang="en-US" sz="1400" dirty="0">
                <a:latin typeface="Arial" panose="020B0604020202020204" pitchFamily="34" charset="0"/>
                <a:ea typeface="宋体" panose="02010600030101010101" pitchFamily="2" charset="-122"/>
              </a:rPr>
              <a:t>正演预测</a:t>
            </a:r>
            <a:endParaRPr lang="en-US" altLang="zh-CN" sz="1400" dirty="0">
              <a:latin typeface="Arial" panose="020B0604020202020204" pitchFamily="34" charset="0"/>
              <a:ea typeface="宋体" panose="02010600030101010101" pitchFamily="2" charset="-122"/>
            </a:endParaRPr>
          </a:p>
        </p:txBody>
      </p:sp>
      <p:sp>
        <p:nvSpPr>
          <p:cNvPr id="14" name="TextBox 15"/>
          <p:cNvSpPr txBox="1"/>
          <p:nvPr/>
        </p:nvSpPr>
        <p:spPr>
          <a:xfrm>
            <a:off x="5186441" y="3184899"/>
            <a:ext cx="4572635" cy="307777"/>
          </a:xfrm>
          <a:prstGeom prst="rect">
            <a:avLst/>
          </a:prstGeom>
          <a:noFill/>
          <a:ln w="9525">
            <a:noFill/>
          </a:ln>
        </p:spPr>
        <p:txBody>
          <a:bodyPr wrap="square" anchor="t" anchorCtr="0">
            <a:spAutoFit/>
          </a:bodyPr>
          <a:lstStyle/>
          <a:p>
            <a:pPr>
              <a:spcBef>
                <a:spcPct val="50000"/>
              </a:spcBef>
            </a:pPr>
            <a:r>
              <a:rPr lang="zh-CN" altLang="en-US" sz="1400" dirty="0">
                <a:latin typeface="Arial" panose="020B0604020202020204" pitchFamily="34" charset="0"/>
                <a:ea typeface="宋体" panose="02010600030101010101" pitchFamily="2" charset="-122"/>
              </a:rPr>
              <a:t>低丰度煤层气（瓦斯）井</a:t>
            </a:r>
            <a:r>
              <a:rPr lang="en-US" altLang="zh-CN" sz="1400" dirty="0">
                <a:latin typeface="Arial" panose="020B0604020202020204" pitchFamily="34" charset="0"/>
                <a:ea typeface="宋体" panose="02010600030101010101" pitchFamily="2" charset="-122"/>
              </a:rPr>
              <a:t>AVO</a:t>
            </a:r>
            <a:r>
              <a:rPr lang="zh-CN" altLang="en-US" sz="1400" dirty="0">
                <a:latin typeface="Arial" panose="020B0604020202020204" pitchFamily="34" charset="0"/>
                <a:ea typeface="宋体" panose="02010600030101010101" pitchFamily="2" charset="-122"/>
              </a:rPr>
              <a:t>正演预测</a:t>
            </a:r>
            <a:endParaRPr lang="en-US" altLang="zh-CN" sz="1400" dirty="0">
              <a:latin typeface="Arial" panose="020B0604020202020204" pitchFamily="34" charset="0"/>
              <a:ea typeface="宋体" panose="02010600030101010101" pitchFamily="2" charset="-122"/>
            </a:endParaRPr>
          </a:p>
        </p:txBody>
      </p:sp>
      <p:pic>
        <p:nvPicPr>
          <p:cNvPr id="15" name="Picture 2" descr="t13wshlmap"/>
          <p:cNvPicPr>
            <a:picLocks noChangeAspect="1"/>
          </p:cNvPicPr>
          <p:nvPr/>
        </p:nvPicPr>
        <p:blipFill>
          <a:blip r:embed="rId6"/>
          <a:srcRect l="12970" b="11034"/>
          <a:stretch>
            <a:fillRect/>
          </a:stretch>
        </p:blipFill>
        <p:spPr>
          <a:xfrm>
            <a:off x="4118751" y="3493431"/>
            <a:ext cx="2281333" cy="1891767"/>
          </a:xfrm>
          <a:prstGeom prst="rect">
            <a:avLst/>
          </a:prstGeom>
          <a:noFill/>
          <a:ln w="9525">
            <a:noFill/>
          </a:ln>
        </p:spPr>
      </p:pic>
      <p:grpSp>
        <p:nvGrpSpPr>
          <p:cNvPr id="16" name="组合 20"/>
          <p:cNvGrpSpPr/>
          <p:nvPr/>
        </p:nvGrpSpPr>
        <p:grpSpPr>
          <a:xfrm>
            <a:off x="6751613" y="3533309"/>
            <a:ext cx="2357784" cy="1732199"/>
            <a:chOff x="6578962" y="3714750"/>
            <a:chExt cx="2500312" cy="2286000"/>
          </a:xfrm>
        </p:grpSpPr>
        <p:pic>
          <p:nvPicPr>
            <p:cNvPr id="17" name="Picture 3" descr="z1"/>
            <p:cNvPicPr>
              <a:picLocks noChangeAspect="1"/>
            </p:cNvPicPr>
            <p:nvPr/>
          </p:nvPicPr>
          <p:blipFill>
            <a:blip r:embed="rId7">
              <a:lum contrast="48000"/>
            </a:blip>
            <a:srcRect l="8217" t="5855" r="3206" b="6087"/>
            <a:stretch>
              <a:fillRect/>
            </a:stretch>
          </p:blipFill>
          <p:spPr>
            <a:xfrm>
              <a:off x="6578962" y="3714750"/>
              <a:ext cx="2500312" cy="2286000"/>
            </a:xfrm>
            <a:prstGeom prst="rect">
              <a:avLst/>
            </a:prstGeom>
            <a:noFill/>
            <a:ln w="38100">
              <a:noFill/>
            </a:ln>
          </p:spPr>
        </p:pic>
        <p:pic>
          <p:nvPicPr>
            <p:cNvPr id="18" name="Picture 12" descr="G:\桌面\avo\js1-振幅-偏移距.bmp"/>
            <p:cNvPicPr>
              <a:picLocks noChangeAspect="1"/>
            </p:cNvPicPr>
            <p:nvPr/>
          </p:nvPicPr>
          <p:blipFill>
            <a:blip r:embed="rId8"/>
            <a:stretch>
              <a:fillRect/>
            </a:stretch>
          </p:blipFill>
          <p:spPr>
            <a:xfrm>
              <a:off x="6578962" y="3714750"/>
              <a:ext cx="767956" cy="1228729"/>
            </a:xfrm>
            <a:prstGeom prst="rect">
              <a:avLst/>
            </a:prstGeom>
            <a:noFill/>
            <a:ln w="9525">
              <a:noFill/>
            </a:ln>
          </p:spPr>
        </p:pic>
      </p:grpSp>
      <p:sp>
        <p:nvSpPr>
          <p:cNvPr id="19" name="上弧形箭头 18"/>
          <p:cNvSpPr/>
          <p:nvPr/>
        </p:nvSpPr>
        <p:spPr>
          <a:xfrm>
            <a:off x="3901359" y="3470043"/>
            <a:ext cx="1426167" cy="457574"/>
          </a:xfrm>
          <a:prstGeom prst="curvedDownArrow">
            <a:avLst>
              <a:gd name="adj1" fmla="val 24985"/>
              <a:gd name="adj2" fmla="val 49988"/>
              <a:gd name="adj3" fmla="val 25000"/>
            </a:avLst>
          </a:prstGeom>
          <a:solidFill>
            <a:srgbClr val="FF0000"/>
          </a:solidFill>
          <a:ln w="9525" cap="flat" cmpd="sng">
            <a:solidFill>
              <a:schemeClr val="tx1"/>
            </a:solidFill>
            <a:prstDash val="solid"/>
            <a:round/>
            <a:headEnd type="none" w="med" len="med"/>
            <a:tailEnd type="none" w="med" len="med"/>
          </a:ln>
        </p:spPr>
        <p:txBody>
          <a:bodyPr anchor="t" anchorCtr="0"/>
          <a:lstStyle/>
          <a:p>
            <a:pPr algn="ctr"/>
            <a:endParaRPr lang="zh-CN" altLang="en-US" sz="1800" dirty="0">
              <a:latin typeface="Arial" panose="020B0604020202020204" pitchFamily="34" charset="0"/>
              <a:ea typeface="宋体" panose="02010600030101010101" pitchFamily="2" charset="-122"/>
            </a:endParaRPr>
          </a:p>
        </p:txBody>
      </p:sp>
      <p:sp>
        <p:nvSpPr>
          <p:cNvPr id="20"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2280056287"/>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50207" y="719522"/>
            <a:ext cx="8421436" cy="48005"/>
            <a:chOff x="3060700" y="4724400"/>
            <a:chExt cx="5955507" cy="31432"/>
          </a:xfrm>
        </p:grpSpPr>
        <p:cxnSp>
          <p:nvCxnSpPr>
            <p:cNvPr id="3" name="直接连接符 2"/>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95428" y="824156"/>
            <a:ext cx="5904656" cy="338554"/>
          </a:xfrm>
          <a:prstGeom prst="rect">
            <a:avLst/>
          </a:prstGeom>
          <a:noFill/>
        </p:spPr>
        <p:txBody>
          <a:bodyPr wrap="square" rtlCol="0">
            <a:spAutoFit/>
          </a:bodyPr>
          <a:lstStyle/>
          <a:p>
            <a:pPr algn="l"/>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6</a:t>
            </a:r>
            <a:r>
              <a:rPr lang="zh-CN" altLang="en-US"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）煤与瓦斯突出探测</a:t>
            </a:r>
            <a:r>
              <a:rPr lang="en-US" altLang="zh-CN" sz="1600" dirty="0" smtClean="0">
                <a:solidFill>
                  <a:srgbClr val="4335F7"/>
                </a:solidFill>
                <a:latin typeface="Times New Roman" panose="02020603050405020304" pitchFamily="18" charset="0"/>
                <a:ea typeface="黑体" panose="02010609060101010101" pitchFamily="49" charset="-122"/>
                <a:sym typeface="Times New Roman" panose="02020603050405020304" pitchFamily="18" charset="0"/>
              </a:rPr>
              <a:t>——</a:t>
            </a:r>
            <a:r>
              <a:rPr lang="zh-CN" altLang="en-US" sz="1600" dirty="0" smtClean="0">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震电耦合反演技术</a:t>
            </a:r>
            <a:endParaRPr lang="zh-CN" sz="1600" dirty="0">
              <a:solidFill>
                <a:srgbClr val="FF0000"/>
              </a:solidFill>
              <a:latin typeface="Times New Roman" panose="02020603050405020304" pitchFamily="18" charset="0"/>
              <a:ea typeface="黑体" panose="02010609060101010101" pitchFamily="49" charset="-122"/>
              <a:sym typeface="Times New Roman" panose="02020603050405020304" pitchFamily="18" charset="0"/>
            </a:endParaRPr>
          </a:p>
        </p:txBody>
      </p:sp>
      <p:pic>
        <p:nvPicPr>
          <p:cNvPr id="20" name="图片 4"/>
          <p:cNvPicPr>
            <a:picLocks noChangeAspect="1"/>
          </p:cNvPicPr>
          <p:nvPr/>
        </p:nvPicPr>
        <p:blipFill>
          <a:blip r:embed="rId3"/>
          <a:stretch>
            <a:fillRect/>
          </a:stretch>
        </p:blipFill>
        <p:spPr>
          <a:xfrm>
            <a:off x="397922" y="1367393"/>
            <a:ext cx="5647933" cy="1755415"/>
          </a:xfrm>
          <a:prstGeom prst="rect">
            <a:avLst/>
          </a:prstGeom>
          <a:noFill/>
          <a:ln w="9525">
            <a:noFill/>
          </a:ln>
        </p:spPr>
      </p:pic>
      <p:sp>
        <p:nvSpPr>
          <p:cNvPr id="21" name="文本框 20"/>
          <p:cNvSpPr txBox="1"/>
          <p:nvPr/>
        </p:nvSpPr>
        <p:spPr>
          <a:xfrm>
            <a:off x="2412653" y="3166047"/>
            <a:ext cx="1441420" cy="307777"/>
          </a:xfrm>
          <a:prstGeom prst="rect">
            <a:avLst/>
          </a:prstGeom>
          <a:noFill/>
        </p:spPr>
        <p:txBody>
          <a:bodyPr wrap="none" rtlCol="0" anchor="t">
            <a:spAutoFit/>
          </a:bodyPr>
          <a:lstStyle/>
          <a:p>
            <a:pPr algn="ctr"/>
            <a:r>
              <a:rPr lang="zh-CN" altLang="zh-CN" sz="1400" dirty="0">
                <a:latin typeface="黑体" panose="02010609060101010101" pitchFamily="49" charset="-122"/>
                <a:ea typeface="黑体" panose="02010609060101010101" pitchFamily="49" charset="-122"/>
                <a:sym typeface="+mn-ea"/>
              </a:rPr>
              <a:t>弹性参量变化量</a:t>
            </a:r>
          </a:p>
        </p:txBody>
      </p:sp>
      <p:sp>
        <p:nvSpPr>
          <p:cNvPr id="22" name="文本框 21"/>
          <p:cNvSpPr txBox="1"/>
          <p:nvPr/>
        </p:nvSpPr>
        <p:spPr>
          <a:xfrm>
            <a:off x="9123941" y="1957180"/>
            <a:ext cx="545599" cy="1815882"/>
          </a:xfrm>
          <a:prstGeom prst="rect">
            <a:avLst/>
          </a:prstGeom>
          <a:noFill/>
        </p:spPr>
        <p:txBody>
          <a:bodyPr wrap="square" rtlCol="0" anchor="t">
            <a:spAutoFit/>
          </a:bodyPr>
          <a:lstStyle/>
          <a:p>
            <a:pPr algn="ctr"/>
            <a:r>
              <a:rPr lang="zh-CN" altLang="zh-CN" sz="1600" dirty="0">
                <a:latin typeface="黑体" panose="02010609060101010101" pitchFamily="49" charset="-122"/>
                <a:ea typeface="黑体" panose="02010609060101010101" pitchFamily="49" charset="-122"/>
                <a:sym typeface="+mn-ea"/>
              </a:rPr>
              <a:t>瓦斯富集区预测</a:t>
            </a:r>
          </a:p>
        </p:txBody>
      </p:sp>
      <p:pic>
        <p:nvPicPr>
          <p:cNvPr id="23" name="图片 22"/>
          <p:cNvPicPr>
            <a:picLocks noChangeAspect="1"/>
          </p:cNvPicPr>
          <p:nvPr/>
        </p:nvPicPr>
        <p:blipFill>
          <a:blip r:embed="rId4"/>
          <a:srcRect l="47390" r="18645"/>
          <a:stretch>
            <a:fillRect/>
          </a:stretch>
        </p:blipFill>
        <p:spPr>
          <a:xfrm>
            <a:off x="6681438" y="899149"/>
            <a:ext cx="2345258" cy="4583086"/>
          </a:xfrm>
          <a:prstGeom prst="rect">
            <a:avLst/>
          </a:prstGeom>
        </p:spPr>
      </p:pic>
      <p:pic>
        <p:nvPicPr>
          <p:cNvPr id="24" name="图片 1"/>
          <p:cNvPicPr>
            <a:picLocks noChangeAspect="1"/>
          </p:cNvPicPr>
          <p:nvPr/>
        </p:nvPicPr>
        <p:blipFill>
          <a:blip r:embed="rId5"/>
          <a:stretch>
            <a:fillRect/>
          </a:stretch>
        </p:blipFill>
        <p:spPr>
          <a:xfrm>
            <a:off x="495428" y="3473824"/>
            <a:ext cx="5676433" cy="1635582"/>
          </a:xfrm>
          <a:prstGeom prst="rect">
            <a:avLst/>
          </a:prstGeom>
          <a:noFill/>
          <a:ln w="9525">
            <a:noFill/>
          </a:ln>
        </p:spPr>
      </p:pic>
      <p:sp>
        <p:nvSpPr>
          <p:cNvPr id="25" name="文本框 24"/>
          <p:cNvSpPr txBox="1"/>
          <p:nvPr/>
        </p:nvSpPr>
        <p:spPr>
          <a:xfrm>
            <a:off x="1359067" y="5145156"/>
            <a:ext cx="3725641" cy="337079"/>
          </a:xfrm>
          <a:prstGeom prst="rect">
            <a:avLst/>
          </a:prstGeom>
          <a:noFill/>
          <a:ln w="9525">
            <a:noFill/>
          </a:ln>
        </p:spPr>
        <p:txBody>
          <a:bodyPr wrap="square">
            <a:spAutoFit/>
          </a:bodyPr>
          <a:lstStyle/>
          <a:p>
            <a:pPr marR="0" algn="ctr" defTabSz="914400" fontAlgn="auto">
              <a:buClrTx/>
              <a:buSzTx/>
              <a:buFont typeface="Arial" panose="020B0604020202020204" pitchFamily="34" charset="0"/>
              <a:buNone/>
              <a:defRPr/>
            </a:pPr>
            <a:r>
              <a:rPr kumimoji="0" lang="zh-CN" altLang="en-US" sz="1600" kern="1200" cap="none" spc="0" normalizeH="0" baseline="0" noProof="1">
                <a:latin typeface="黑体" panose="02010609060101010101" pitchFamily="49" charset="-122"/>
                <a:ea typeface="黑体" panose="02010609060101010101" pitchFamily="49" charset="-122"/>
              </a:rPr>
              <a:t>自然伽马反演预测煤层顶板砂岩发育带</a:t>
            </a:r>
          </a:p>
        </p:txBody>
      </p:sp>
      <p:sp>
        <p:nvSpPr>
          <p:cNvPr id="26" name="圆角矩形标注 25"/>
          <p:cNvSpPr/>
          <p:nvPr/>
        </p:nvSpPr>
        <p:spPr>
          <a:xfrm>
            <a:off x="5711058" y="3645255"/>
            <a:ext cx="720080" cy="255614"/>
          </a:xfrm>
          <a:prstGeom prst="wedgeRoundRectCallout">
            <a:avLst>
              <a:gd name="adj1" fmla="val -194306"/>
              <a:gd name="adj2" fmla="val 3856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0" i="0" u="none" strike="noStrike" kern="1200" cap="none" spc="0" normalizeH="0" baseline="0" noProof="1">
                <a:ln>
                  <a:noFill/>
                </a:ln>
                <a:solidFill>
                  <a:srgbClr val="FF0000"/>
                </a:solidFill>
                <a:effectLst/>
                <a:uLnTx/>
                <a:uFillTx/>
                <a:latin typeface="+mn-lt"/>
                <a:ea typeface="+mn-ea"/>
                <a:cs typeface="+mn-cs"/>
              </a:rPr>
              <a:t>T15</a:t>
            </a:r>
          </a:p>
        </p:txBody>
      </p:sp>
      <p:sp>
        <p:nvSpPr>
          <p:cNvPr id="27"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3285451592"/>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3"/>
          <p:cNvSpPr/>
          <p:nvPr/>
        </p:nvSpPr>
        <p:spPr>
          <a:xfrm>
            <a:off x="258207" y="1774956"/>
            <a:ext cx="4674726" cy="1569660"/>
          </a:xfrm>
          <a:prstGeom prst="rect">
            <a:avLst/>
          </a:prstGeom>
        </p:spPr>
        <p:txBody>
          <a:bodyPr wrap="square">
            <a:spAutoFit/>
          </a:bodyPr>
          <a:lstStyle/>
          <a:p>
            <a:pPr indent="377825">
              <a:lnSpc>
                <a:spcPct val="150000"/>
              </a:lnSpc>
            </a:pPr>
            <a:r>
              <a:rPr lang="zh-CN" altLang="en-US" sz="1600" dirty="0">
                <a:solidFill>
                  <a:srgbClr val="0000FF"/>
                </a:solidFill>
                <a:latin typeface="黑体" panose="02010609060101010101" pitchFamily="49" charset="-122"/>
                <a:ea typeface="黑体" panose="02010609060101010101" pitchFamily="49" charset="-122"/>
              </a:rPr>
              <a:t>通过多分支水平定向钻探对隐伏构</a:t>
            </a:r>
            <a:r>
              <a:rPr lang="zh-CN" altLang="en-US" sz="1600" dirty="0" smtClean="0">
                <a:solidFill>
                  <a:srgbClr val="0000FF"/>
                </a:solidFill>
                <a:latin typeface="黑体" panose="02010609060101010101" pitchFamily="49" charset="-122"/>
                <a:ea typeface="黑体" panose="02010609060101010101" pitchFamily="49" charset="-122"/>
              </a:rPr>
              <a:t>造（断层、陷落柱等）进</a:t>
            </a:r>
            <a:r>
              <a:rPr lang="zh-CN" altLang="en-US" sz="1600" dirty="0">
                <a:solidFill>
                  <a:srgbClr val="0000FF"/>
                </a:solidFill>
                <a:latin typeface="黑体" panose="02010609060101010101" pitchFamily="49" charset="-122"/>
                <a:ea typeface="黑体" panose="02010609060101010101" pitchFamily="49" charset="-122"/>
              </a:rPr>
              <a:t>行精细探查，智能注浆再</a:t>
            </a:r>
            <a:r>
              <a:rPr lang="zh-CN" altLang="en-US" sz="1600" dirty="0" smtClean="0">
                <a:solidFill>
                  <a:srgbClr val="0000FF"/>
                </a:solidFill>
                <a:latin typeface="黑体" panose="02010609060101010101" pitchFamily="49" charset="-122"/>
                <a:ea typeface="黑体" panose="02010609060101010101" pitchFamily="49" charset="-122"/>
              </a:rPr>
              <a:t>造或强化隔</a:t>
            </a:r>
            <a:r>
              <a:rPr lang="zh-CN" altLang="en-US" sz="1600" dirty="0">
                <a:solidFill>
                  <a:srgbClr val="0000FF"/>
                </a:solidFill>
                <a:latin typeface="黑体" panose="02010609060101010101" pitchFamily="49" charset="-122"/>
                <a:ea typeface="黑体" panose="02010609060101010101" pitchFamily="49" charset="-122"/>
              </a:rPr>
              <a:t>水层技术</a:t>
            </a:r>
            <a:r>
              <a:rPr lang="zh-CN" altLang="en-US" sz="1600" dirty="0" smtClean="0">
                <a:solidFill>
                  <a:srgbClr val="0000FF"/>
                </a:solidFill>
                <a:latin typeface="黑体" panose="02010609060101010101" pitchFamily="49" charset="-122"/>
                <a:ea typeface="黑体" panose="02010609060101010101" pitchFamily="49" charset="-122"/>
              </a:rPr>
              <a:t>，保障了</a:t>
            </a:r>
            <a:r>
              <a:rPr lang="zh-CN" altLang="en-US" sz="1600" dirty="0">
                <a:solidFill>
                  <a:srgbClr val="0000FF"/>
                </a:solidFill>
                <a:latin typeface="黑体" panose="02010609060101010101" pitchFamily="49" charset="-122"/>
                <a:ea typeface="黑体" panose="02010609060101010101" pitchFamily="49" charset="-122"/>
              </a:rPr>
              <a:t>煤</a:t>
            </a:r>
            <a:r>
              <a:rPr lang="zh-CN" altLang="en-US" sz="1600" dirty="0" smtClean="0">
                <a:solidFill>
                  <a:srgbClr val="0000FF"/>
                </a:solidFill>
                <a:latin typeface="黑体" panose="02010609060101010101" pitchFamily="49" charset="-122"/>
                <a:ea typeface="黑体" panose="02010609060101010101" pitchFamily="49" charset="-122"/>
              </a:rPr>
              <a:t>矿安全生产，</a:t>
            </a:r>
            <a:r>
              <a:rPr lang="zh-CN" altLang="en-US" sz="1600" dirty="0">
                <a:solidFill>
                  <a:srgbClr val="0000FF"/>
                </a:solidFill>
                <a:latin typeface="黑体" panose="02010609060101010101" pitchFamily="49" charset="-122"/>
                <a:ea typeface="黑体" panose="02010609060101010101" pitchFamily="49" charset="-122"/>
              </a:rPr>
              <a:t>又保护了丰富的地下水资源。</a:t>
            </a:r>
            <a:endParaRPr lang="en-US" altLang="zh-CN" sz="1600" dirty="0">
              <a:solidFill>
                <a:srgbClr val="0000FF"/>
              </a:solidFill>
              <a:latin typeface="黑体" panose="02010609060101010101" pitchFamily="49" charset="-122"/>
              <a:ea typeface="黑体" panose="02010609060101010101" pitchFamily="49" charset="-122"/>
            </a:endParaRPr>
          </a:p>
        </p:txBody>
      </p:sp>
      <p:sp>
        <p:nvSpPr>
          <p:cNvPr id="2" name="文本框 1"/>
          <p:cNvSpPr txBox="1"/>
          <p:nvPr/>
        </p:nvSpPr>
        <p:spPr>
          <a:xfrm>
            <a:off x="-107627" y="961670"/>
            <a:ext cx="4680520" cy="830997"/>
          </a:xfrm>
          <a:prstGeom prst="rect">
            <a:avLst/>
          </a:prstGeom>
          <a:noFill/>
        </p:spPr>
        <p:txBody>
          <a:bodyPr wrap="square" rtlCol="0">
            <a:spAutoFit/>
          </a:bodyPr>
          <a:lstStyle/>
          <a:p>
            <a:pPr defTabSz="959485">
              <a:lnSpc>
                <a:spcPct val="150000"/>
              </a:lnSpc>
              <a:defRPr/>
            </a:pPr>
            <a:r>
              <a:rPr lang="zh-CN" altLang="en-US" sz="16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7</a:t>
            </a:r>
            <a:r>
              <a:rPr lang="zh-CN" altLang="en-US" sz="16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）隐伏构造探测治理</a:t>
            </a:r>
            <a:endParaRPr lang="en-US" altLang="zh-CN" sz="1600" dirty="0" smtClean="0">
              <a:solidFill>
                <a:srgbClr val="1608CE"/>
              </a:solidFill>
              <a:latin typeface="黑体" panose="02010609060101010101" pitchFamily="49" charset="-122"/>
              <a:ea typeface="黑体" panose="02010609060101010101" pitchFamily="49" charset="-122"/>
              <a:sym typeface="Arial" panose="020B0604020202020204" pitchFamily="34" charset="0"/>
            </a:endParaRPr>
          </a:p>
          <a:p>
            <a:pPr algn="ctr" defTabSz="959485">
              <a:lnSpc>
                <a:spcPct val="150000"/>
              </a:lnSpc>
              <a:defRPr/>
            </a:pPr>
            <a:r>
              <a:rPr lang="en-US" altLang="zh-CN" sz="1600" dirty="0" smtClean="0">
                <a:solidFill>
                  <a:srgbClr val="0000FF"/>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0000FF"/>
                </a:solidFill>
                <a:latin typeface="黑体" panose="02010609060101010101" pitchFamily="49" charset="-122"/>
                <a:ea typeface="黑体" panose="02010609060101010101" pitchFamily="49" charset="-122"/>
                <a:sym typeface="Arial" panose="020B0604020202020204" pitchFamily="34" charset="0"/>
              </a:rPr>
              <a:t>煤层顶、底板</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多分支水平定向钻探及注浆技术</a:t>
            </a:r>
          </a:p>
        </p:txBody>
      </p:sp>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999" y="961670"/>
            <a:ext cx="4974230" cy="4014373"/>
          </a:xfrm>
          <a:prstGeom prst="rect">
            <a:avLst/>
          </a:prstGeom>
          <a:ln>
            <a:noFill/>
          </a:ln>
          <a:effectLst>
            <a:softEdge rad="112500"/>
          </a:effectLst>
        </p:spPr>
      </p:pic>
      <p:sp>
        <p:nvSpPr>
          <p:cNvPr id="39" name="文本框 38"/>
          <p:cNvSpPr txBox="1"/>
          <p:nvPr/>
        </p:nvSpPr>
        <p:spPr>
          <a:xfrm>
            <a:off x="1627209" y="5029317"/>
            <a:ext cx="1864233" cy="338554"/>
          </a:xfrm>
          <a:prstGeom prst="rect">
            <a:avLst/>
          </a:prstGeom>
          <a:noFill/>
        </p:spPr>
        <p:txBody>
          <a:bodyPr wrap="square" rtlCol="0">
            <a:spAutoFit/>
          </a:bodyPr>
          <a:lstStyle/>
          <a:p>
            <a:r>
              <a:rPr lang="zh-CN" altLang="en-US" sz="1600" dirty="0">
                <a:latin typeface="黑体" panose="02010609060101010101" pitchFamily="49" charset="-122"/>
                <a:ea typeface="黑体" panose="02010609060101010101" pitchFamily="49" charset="-122"/>
              </a:rPr>
              <a:t>五大核心技术</a:t>
            </a:r>
          </a:p>
        </p:txBody>
      </p:sp>
      <p:grpSp>
        <p:nvGrpSpPr>
          <p:cNvPr id="3" name="组合 2"/>
          <p:cNvGrpSpPr/>
          <p:nvPr/>
        </p:nvGrpSpPr>
        <p:grpSpPr>
          <a:xfrm>
            <a:off x="397922" y="3204393"/>
            <a:ext cx="3800478" cy="1771650"/>
            <a:chOff x="468437" y="3348409"/>
            <a:chExt cx="4016502" cy="1885570"/>
          </a:xfrm>
        </p:grpSpPr>
        <p:grpSp>
          <p:nvGrpSpPr>
            <p:cNvPr id="40" name="组合 39"/>
            <p:cNvGrpSpPr/>
            <p:nvPr/>
          </p:nvGrpSpPr>
          <p:grpSpPr>
            <a:xfrm>
              <a:off x="2809396" y="3358411"/>
              <a:ext cx="952619" cy="1100138"/>
              <a:chOff x="4780" y="4134"/>
              <a:chExt cx="1429" cy="1650"/>
            </a:xfrm>
          </p:grpSpPr>
          <p:sp>
            <p:nvSpPr>
              <p:cNvPr id="41" name="AutoShape 5"/>
              <p:cNvSpPr/>
              <p:nvPr/>
            </p:nvSpPr>
            <p:spPr bwMode="auto">
              <a:xfrm>
                <a:off x="4780" y="4134"/>
                <a:ext cx="1429" cy="1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solidFill>
                <a:schemeClr val="accent2"/>
              </a:solidFill>
              <a:ln w="19050">
                <a:solidFill>
                  <a:schemeClr val="bg1"/>
                </a:solidFill>
              </a:ln>
            </p:spPr>
            <p:style>
              <a:lnRef idx="2">
                <a:schemeClr val="accent5"/>
              </a:lnRef>
              <a:fillRef idx="1">
                <a:schemeClr val="lt1"/>
              </a:fillRef>
              <a:effectRef idx="0">
                <a:schemeClr val="accent5"/>
              </a:effectRef>
              <a:fontRef idx="minor">
                <a:schemeClr val="dk1"/>
              </a:fontRef>
            </p:style>
            <p:txBody>
              <a:bodyPr lIns="0" tIns="0" rIns="0" bIns="0" anchor="ctr"/>
              <a:lstStyle>
                <a:lvl1pPr>
                  <a:defRPr sz="2500" b="1">
                    <a:solidFill>
                      <a:srgbClr val="FFFFFF"/>
                    </a:solidFill>
                    <a:latin typeface="Lato" charset="0"/>
                    <a:ea typeface="MS PGothic" panose="020B0600070205080204" pitchFamily="34" charset="-128"/>
                    <a:sym typeface="Lato" charset="0"/>
                  </a:defRPr>
                </a:lvl1pPr>
                <a:lvl2pPr marL="742950" indent="-285750">
                  <a:defRPr sz="2500" b="1">
                    <a:solidFill>
                      <a:srgbClr val="FFFFFF"/>
                    </a:solidFill>
                    <a:latin typeface="Lato" charset="0"/>
                    <a:ea typeface="MS PGothic" panose="020B0600070205080204" pitchFamily="34" charset="-128"/>
                    <a:sym typeface="Lato" charset="0"/>
                  </a:defRPr>
                </a:lvl2pPr>
                <a:lvl3pPr marL="1143000" indent="-228600">
                  <a:defRPr sz="2500" b="1">
                    <a:solidFill>
                      <a:srgbClr val="FFFFFF"/>
                    </a:solidFill>
                    <a:latin typeface="Lato" charset="0"/>
                    <a:ea typeface="MS PGothic" panose="020B0600070205080204" pitchFamily="34" charset="-128"/>
                    <a:sym typeface="Lato" charset="0"/>
                  </a:defRPr>
                </a:lvl3pPr>
                <a:lvl4pPr marL="1600200" indent="-228600">
                  <a:defRPr sz="2500" b="1">
                    <a:solidFill>
                      <a:srgbClr val="FFFFFF"/>
                    </a:solidFill>
                    <a:latin typeface="Lato" charset="0"/>
                    <a:ea typeface="MS PGothic" panose="020B0600070205080204" pitchFamily="34" charset="-128"/>
                    <a:sym typeface="Lato" charset="0"/>
                  </a:defRPr>
                </a:lvl4pPr>
                <a:lvl5pPr marL="2057400" indent="-228600">
                  <a:defRPr sz="2500" b="1">
                    <a:solidFill>
                      <a:srgbClr val="FFFFFF"/>
                    </a:solidFill>
                    <a:latin typeface="Lato" charset="0"/>
                    <a:ea typeface="MS PGothic" panose="020B0600070205080204" pitchFamily="34" charset="-128"/>
                    <a:sym typeface="Lato" charset="0"/>
                  </a:defRPr>
                </a:lvl5pPr>
                <a:lvl6pPr marL="2514600" indent="-228600" defTabSz="8255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defTabSz="8255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defTabSz="8255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defTabSz="8255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endParaRPr lang="es-ES" altLang="zh-CN" sz="1260" b="0">
                  <a:solidFill>
                    <a:schemeClr val="bg1"/>
                  </a:solidFill>
                  <a:latin typeface="微软雅黑" panose="020B0503020204020204" pitchFamily="34" charset="-122"/>
                  <a:ea typeface="微软雅黑" panose="020B0503020204020204" pitchFamily="34" charset="-122"/>
                  <a:sym typeface="Helvetica Light" charset="0"/>
                </a:endParaRPr>
              </a:p>
            </p:txBody>
          </p:sp>
          <p:sp>
            <p:nvSpPr>
              <p:cNvPr id="42" name="AutoShape 6"/>
              <p:cNvSpPr/>
              <p:nvPr/>
            </p:nvSpPr>
            <p:spPr bwMode="auto">
              <a:xfrm>
                <a:off x="4914" y="4753"/>
                <a:ext cx="1115" cy="675"/>
              </a:xfrm>
              <a:custGeom>
                <a:avLst/>
                <a:gdLst>
                  <a:gd name="T0" fmla="*/ 33518339 w 21600"/>
                  <a:gd name="T1" fmla="*/ 30241875 h 21600"/>
                  <a:gd name="T2" fmla="*/ 33518339 w 21600"/>
                  <a:gd name="T3" fmla="*/ 30241875 h 21600"/>
                  <a:gd name="T4" fmla="*/ 33518339 w 21600"/>
                  <a:gd name="T5" fmla="*/ 30241875 h 21600"/>
                  <a:gd name="T6" fmla="*/ 33518339 w 21600"/>
                  <a:gd name="T7" fmla="*/ 302418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0002" tIns="20002" rIns="20002" bIns="20002" anchor="ctr"/>
              <a:lstStyle>
                <a:lvl1pPr defTabSz="457200">
                  <a:defRPr sz="2500" b="1">
                    <a:solidFill>
                      <a:srgbClr val="FFFFFF"/>
                    </a:solidFill>
                    <a:latin typeface="Lato" charset="0"/>
                    <a:ea typeface="MS PGothic" panose="020B0600070205080204" pitchFamily="34" charset="-128"/>
                    <a:sym typeface="Lato" charset="0"/>
                  </a:defRPr>
                </a:lvl1pPr>
                <a:lvl2pPr marL="742950" indent="-285750" defTabSz="457200">
                  <a:defRPr sz="2500" b="1">
                    <a:solidFill>
                      <a:srgbClr val="FFFFFF"/>
                    </a:solidFill>
                    <a:latin typeface="Lato" charset="0"/>
                    <a:ea typeface="MS PGothic" panose="020B0600070205080204" pitchFamily="34" charset="-128"/>
                    <a:sym typeface="Lato" charset="0"/>
                  </a:defRPr>
                </a:lvl2pPr>
                <a:lvl3pPr marL="1143000" indent="-228600" defTabSz="457200">
                  <a:defRPr sz="2500" b="1">
                    <a:solidFill>
                      <a:srgbClr val="FFFFFF"/>
                    </a:solidFill>
                    <a:latin typeface="Lato" charset="0"/>
                    <a:ea typeface="MS PGothic" panose="020B0600070205080204" pitchFamily="34" charset="-128"/>
                    <a:sym typeface="Lato" charset="0"/>
                  </a:defRPr>
                </a:lvl3pPr>
                <a:lvl4pPr marL="1600200" indent="-228600" defTabSz="457200">
                  <a:defRPr sz="2500" b="1">
                    <a:solidFill>
                      <a:srgbClr val="FFFFFF"/>
                    </a:solidFill>
                    <a:latin typeface="Lato" charset="0"/>
                    <a:ea typeface="MS PGothic" panose="020B0600070205080204" pitchFamily="34" charset="-128"/>
                    <a:sym typeface="Lato" charset="0"/>
                  </a:defRPr>
                </a:lvl4pPr>
                <a:lvl5pPr marL="2057400" indent="-228600" defTabSz="457200">
                  <a:defRPr sz="2500" b="1">
                    <a:solidFill>
                      <a:srgbClr val="FFFFFF"/>
                    </a:solidFill>
                    <a:latin typeface="Lato" charset="0"/>
                    <a:ea typeface="MS PGothic" panose="020B0600070205080204" pitchFamily="34" charset="-128"/>
                    <a:sym typeface="Lato" charset="0"/>
                  </a:defRPr>
                </a:lvl5pPr>
                <a:lvl6pPr marL="25146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zh-CN" altLang="es-ES" sz="1260" dirty="0" smtClean="0">
                    <a:solidFill>
                      <a:schemeClr val="bg1"/>
                    </a:solidFill>
                    <a:latin typeface="微软雅黑" panose="020B0503020204020204" pitchFamily="34" charset="-122"/>
                    <a:ea typeface="微软雅黑" panose="020B0503020204020204" pitchFamily="34" charset="-122"/>
                  </a:rPr>
                  <a:t>构</a:t>
                </a:r>
                <a:r>
                  <a:rPr lang="zh-CN" altLang="es-ES" sz="1260" dirty="0">
                    <a:solidFill>
                      <a:schemeClr val="bg1"/>
                    </a:solidFill>
                    <a:latin typeface="微软雅黑" panose="020B0503020204020204" pitchFamily="34" charset="-122"/>
                    <a:ea typeface="微软雅黑" panose="020B0503020204020204" pitchFamily="34" charset="-122"/>
                  </a:rPr>
                  <a:t>造精细探查技术</a:t>
                </a:r>
              </a:p>
            </p:txBody>
          </p:sp>
        </p:grpSp>
        <p:grpSp>
          <p:nvGrpSpPr>
            <p:cNvPr id="43" name="组合 42"/>
            <p:cNvGrpSpPr/>
            <p:nvPr/>
          </p:nvGrpSpPr>
          <p:grpSpPr>
            <a:xfrm>
              <a:off x="1291206" y="3348409"/>
              <a:ext cx="952119" cy="1100138"/>
              <a:chOff x="2368" y="4375"/>
              <a:chExt cx="1428" cy="1650"/>
            </a:xfrm>
          </p:grpSpPr>
          <p:sp>
            <p:nvSpPr>
              <p:cNvPr id="44" name="AutoShape 7"/>
              <p:cNvSpPr/>
              <p:nvPr/>
            </p:nvSpPr>
            <p:spPr bwMode="auto">
              <a:xfrm>
                <a:off x="2368" y="4375"/>
                <a:ext cx="1429" cy="1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solidFill>
                <a:schemeClr val="tx2">
                  <a:lumMod val="60000"/>
                  <a:lumOff val="40000"/>
                </a:schemeClr>
              </a:solidFill>
              <a:ln w="9525">
                <a:solidFill>
                  <a:schemeClr val="bg1"/>
                </a:solidFill>
                <a:miter lim="800000"/>
              </a:ln>
            </p:spPr>
            <p:style>
              <a:lnRef idx="2">
                <a:schemeClr val="accent5"/>
              </a:lnRef>
              <a:fillRef idx="1">
                <a:schemeClr val="lt1"/>
              </a:fillRef>
              <a:effectRef idx="0">
                <a:schemeClr val="accent5"/>
              </a:effectRef>
              <a:fontRef idx="minor">
                <a:schemeClr val="dk1"/>
              </a:fontRef>
            </p:style>
            <p:txBody>
              <a:bodyPr lIns="0" tIns="0" rIns="0" bIns="0" anchor="ctr"/>
              <a:lstStyle>
                <a:lvl1pPr>
                  <a:defRPr sz="2500" b="1">
                    <a:solidFill>
                      <a:srgbClr val="FFFFFF"/>
                    </a:solidFill>
                    <a:latin typeface="Lato" charset="0"/>
                    <a:ea typeface="MS PGothic" panose="020B0600070205080204" pitchFamily="34" charset="-128"/>
                    <a:sym typeface="Lato" charset="0"/>
                  </a:defRPr>
                </a:lvl1pPr>
                <a:lvl2pPr marL="742950" indent="-285750">
                  <a:defRPr sz="2500" b="1">
                    <a:solidFill>
                      <a:srgbClr val="FFFFFF"/>
                    </a:solidFill>
                    <a:latin typeface="Lato" charset="0"/>
                    <a:ea typeface="MS PGothic" panose="020B0600070205080204" pitchFamily="34" charset="-128"/>
                    <a:sym typeface="Lato" charset="0"/>
                  </a:defRPr>
                </a:lvl2pPr>
                <a:lvl3pPr marL="1143000" indent="-228600">
                  <a:defRPr sz="2500" b="1">
                    <a:solidFill>
                      <a:srgbClr val="FFFFFF"/>
                    </a:solidFill>
                    <a:latin typeface="Lato" charset="0"/>
                    <a:ea typeface="MS PGothic" panose="020B0600070205080204" pitchFamily="34" charset="-128"/>
                    <a:sym typeface="Lato" charset="0"/>
                  </a:defRPr>
                </a:lvl3pPr>
                <a:lvl4pPr marL="1600200" indent="-228600">
                  <a:defRPr sz="2500" b="1">
                    <a:solidFill>
                      <a:srgbClr val="FFFFFF"/>
                    </a:solidFill>
                    <a:latin typeface="Lato" charset="0"/>
                    <a:ea typeface="MS PGothic" panose="020B0600070205080204" pitchFamily="34" charset="-128"/>
                    <a:sym typeface="Lato" charset="0"/>
                  </a:defRPr>
                </a:lvl4pPr>
                <a:lvl5pPr marL="2057400" indent="-228600">
                  <a:defRPr sz="2500" b="1">
                    <a:solidFill>
                      <a:srgbClr val="FFFFFF"/>
                    </a:solidFill>
                    <a:latin typeface="Lato" charset="0"/>
                    <a:ea typeface="MS PGothic" panose="020B0600070205080204" pitchFamily="34" charset="-128"/>
                    <a:sym typeface="Lato" charset="0"/>
                  </a:defRPr>
                </a:lvl5pPr>
                <a:lvl6pPr marL="2514600" indent="-228600" defTabSz="8255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defTabSz="8255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defTabSz="8255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defTabSz="8255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endParaRPr lang="es-ES" altLang="zh-CN" sz="1260" b="0">
                  <a:solidFill>
                    <a:schemeClr val="bg1"/>
                  </a:solidFill>
                  <a:latin typeface="微软雅黑" panose="020B0503020204020204" pitchFamily="34" charset="-122"/>
                  <a:ea typeface="微软雅黑" panose="020B0503020204020204" pitchFamily="34" charset="-122"/>
                  <a:sym typeface="Helvetica Light" charset="0"/>
                </a:endParaRPr>
              </a:p>
            </p:txBody>
          </p:sp>
          <p:sp>
            <p:nvSpPr>
              <p:cNvPr id="45" name="AutoShape 8"/>
              <p:cNvSpPr/>
              <p:nvPr/>
            </p:nvSpPr>
            <p:spPr bwMode="auto">
              <a:xfrm>
                <a:off x="2527" y="4863"/>
                <a:ext cx="1111" cy="675"/>
              </a:xfrm>
              <a:custGeom>
                <a:avLst/>
                <a:gdLst>
                  <a:gd name="T0" fmla="*/ 29573567 w 21600"/>
                  <a:gd name="T1" fmla="*/ 30241875 h 21600"/>
                  <a:gd name="T2" fmla="*/ 29573567 w 21600"/>
                  <a:gd name="T3" fmla="*/ 30241875 h 21600"/>
                  <a:gd name="T4" fmla="*/ 29573567 w 21600"/>
                  <a:gd name="T5" fmla="*/ 30241875 h 21600"/>
                  <a:gd name="T6" fmla="*/ 29573567 w 21600"/>
                  <a:gd name="T7" fmla="*/ 302418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02" tIns="20002" rIns="20002" bIns="20002" anchor="ctr"/>
              <a:lstStyle>
                <a:lvl1pPr defTabSz="457200">
                  <a:defRPr sz="2500" b="1">
                    <a:solidFill>
                      <a:srgbClr val="FFFFFF"/>
                    </a:solidFill>
                    <a:latin typeface="Lato" charset="0"/>
                    <a:ea typeface="MS PGothic" panose="020B0600070205080204" pitchFamily="34" charset="-128"/>
                    <a:sym typeface="Lato" charset="0"/>
                  </a:defRPr>
                </a:lvl1pPr>
                <a:lvl2pPr marL="742950" indent="-285750" defTabSz="457200">
                  <a:defRPr sz="2500" b="1">
                    <a:solidFill>
                      <a:srgbClr val="FFFFFF"/>
                    </a:solidFill>
                    <a:latin typeface="Lato" charset="0"/>
                    <a:ea typeface="MS PGothic" panose="020B0600070205080204" pitchFamily="34" charset="-128"/>
                    <a:sym typeface="Lato" charset="0"/>
                  </a:defRPr>
                </a:lvl2pPr>
                <a:lvl3pPr marL="1143000" indent="-228600" defTabSz="457200">
                  <a:defRPr sz="2500" b="1">
                    <a:solidFill>
                      <a:srgbClr val="FFFFFF"/>
                    </a:solidFill>
                    <a:latin typeface="Lato" charset="0"/>
                    <a:ea typeface="MS PGothic" panose="020B0600070205080204" pitchFamily="34" charset="-128"/>
                    <a:sym typeface="Lato" charset="0"/>
                  </a:defRPr>
                </a:lvl3pPr>
                <a:lvl4pPr marL="1600200" indent="-228600" defTabSz="457200">
                  <a:defRPr sz="2500" b="1">
                    <a:solidFill>
                      <a:srgbClr val="FFFFFF"/>
                    </a:solidFill>
                    <a:latin typeface="Lato" charset="0"/>
                    <a:ea typeface="MS PGothic" panose="020B0600070205080204" pitchFamily="34" charset="-128"/>
                    <a:sym typeface="Lato" charset="0"/>
                  </a:defRPr>
                </a:lvl4pPr>
                <a:lvl5pPr marL="2057400" indent="-228600" defTabSz="457200">
                  <a:defRPr sz="2500" b="1">
                    <a:solidFill>
                      <a:srgbClr val="FFFFFF"/>
                    </a:solidFill>
                    <a:latin typeface="Lato" charset="0"/>
                    <a:ea typeface="MS PGothic" panose="020B0600070205080204" pitchFamily="34" charset="-128"/>
                    <a:sym typeface="Lato" charset="0"/>
                  </a:defRPr>
                </a:lvl5pPr>
                <a:lvl6pPr marL="25146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zh-CN" altLang="es-ES" sz="1260" dirty="0">
                    <a:solidFill>
                      <a:schemeClr val="bg1"/>
                    </a:solidFill>
                    <a:latin typeface="微软雅黑" panose="020B0503020204020204" pitchFamily="34" charset="-122"/>
                    <a:ea typeface="微软雅黑" panose="020B0503020204020204" pitchFamily="34" charset="-122"/>
                  </a:rPr>
                  <a:t>薄层灰岩定向跟踪技术</a:t>
                </a:r>
              </a:p>
            </p:txBody>
          </p:sp>
        </p:grpSp>
        <p:grpSp>
          <p:nvGrpSpPr>
            <p:cNvPr id="46" name="组合 45"/>
            <p:cNvGrpSpPr/>
            <p:nvPr/>
          </p:nvGrpSpPr>
          <p:grpSpPr>
            <a:xfrm>
              <a:off x="468437" y="4133174"/>
              <a:ext cx="952119" cy="1100138"/>
              <a:chOff x="939" y="5552"/>
              <a:chExt cx="1428" cy="1650"/>
            </a:xfrm>
          </p:grpSpPr>
          <p:sp>
            <p:nvSpPr>
              <p:cNvPr id="47" name="AutoShape 10"/>
              <p:cNvSpPr/>
              <p:nvPr/>
            </p:nvSpPr>
            <p:spPr bwMode="auto">
              <a:xfrm>
                <a:off x="939" y="5552"/>
                <a:ext cx="1429" cy="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B050"/>
              </a:solidFill>
              <a:ln>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eaLnBrk="1">
                  <a:defRPr/>
                </a:pPr>
                <a:endParaRPr lang="es-ES" sz="1260" b="0">
                  <a:solidFill>
                    <a:schemeClr val="bg1"/>
                  </a:solidFill>
                  <a:latin typeface="微软雅黑" panose="020B0503020204020204" pitchFamily="34" charset="-122"/>
                  <a:ea typeface="微软雅黑" panose="020B0503020204020204" pitchFamily="34" charset="-122"/>
                  <a:cs typeface="Helvetica Light" charset="0"/>
                  <a:sym typeface="Helvetica Light" charset="0"/>
                </a:endParaRPr>
              </a:p>
            </p:txBody>
          </p:sp>
          <p:sp>
            <p:nvSpPr>
              <p:cNvPr id="48" name="AutoShape 13"/>
              <p:cNvSpPr/>
              <p:nvPr/>
            </p:nvSpPr>
            <p:spPr bwMode="auto">
              <a:xfrm>
                <a:off x="1134" y="6041"/>
                <a:ext cx="1039" cy="675"/>
              </a:xfrm>
              <a:custGeom>
                <a:avLst/>
                <a:gdLst>
                  <a:gd name="T0" fmla="*/ 25875729 w 21600"/>
                  <a:gd name="T1" fmla="*/ 30241875 h 21600"/>
                  <a:gd name="T2" fmla="*/ 25875729 w 21600"/>
                  <a:gd name="T3" fmla="*/ 30241875 h 21600"/>
                  <a:gd name="T4" fmla="*/ 25875729 w 21600"/>
                  <a:gd name="T5" fmla="*/ 30241875 h 21600"/>
                  <a:gd name="T6" fmla="*/ 25875729 w 21600"/>
                  <a:gd name="T7" fmla="*/ 302418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ln>
              <a:extLst>
                <a:ext uri="{909E8E84-426E-40DD-AFC4-6F175D3DCCD1}">
                  <a14:hiddenFill xmlns:a14="http://schemas.microsoft.com/office/drawing/2010/main">
                    <a:solidFill>
                      <a:srgbClr val="FFFFFF"/>
                    </a:solidFill>
                  </a14:hiddenFill>
                </a:ext>
              </a:extLst>
            </p:spPr>
            <p:txBody>
              <a:bodyPr lIns="20002" tIns="20002" rIns="20002" bIns="20002" anchor="ctr"/>
              <a:lstStyle>
                <a:lvl1pPr defTabSz="457200">
                  <a:defRPr sz="2500" b="1">
                    <a:solidFill>
                      <a:srgbClr val="FFFFFF"/>
                    </a:solidFill>
                    <a:latin typeface="Lato" charset="0"/>
                    <a:ea typeface="MS PGothic" panose="020B0600070205080204" pitchFamily="34" charset="-128"/>
                    <a:sym typeface="Lato" charset="0"/>
                  </a:defRPr>
                </a:lvl1pPr>
                <a:lvl2pPr marL="742950" indent="-285750" defTabSz="457200">
                  <a:defRPr sz="2500" b="1">
                    <a:solidFill>
                      <a:srgbClr val="FFFFFF"/>
                    </a:solidFill>
                    <a:latin typeface="Lato" charset="0"/>
                    <a:ea typeface="MS PGothic" panose="020B0600070205080204" pitchFamily="34" charset="-128"/>
                    <a:sym typeface="Lato" charset="0"/>
                  </a:defRPr>
                </a:lvl2pPr>
                <a:lvl3pPr marL="1143000" indent="-228600" defTabSz="457200">
                  <a:defRPr sz="2500" b="1">
                    <a:solidFill>
                      <a:srgbClr val="FFFFFF"/>
                    </a:solidFill>
                    <a:latin typeface="Lato" charset="0"/>
                    <a:ea typeface="MS PGothic" panose="020B0600070205080204" pitchFamily="34" charset="-128"/>
                    <a:sym typeface="Lato" charset="0"/>
                  </a:defRPr>
                </a:lvl3pPr>
                <a:lvl4pPr marL="1600200" indent="-228600" defTabSz="457200">
                  <a:defRPr sz="2500" b="1">
                    <a:solidFill>
                      <a:srgbClr val="FFFFFF"/>
                    </a:solidFill>
                    <a:latin typeface="Lato" charset="0"/>
                    <a:ea typeface="MS PGothic" panose="020B0600070205080204" pitchFamily="34" charset="-128"/>
                    <a:sym typeface="Lato" charset="0"/>
                  </a:defRPr>
                </a:lvl4pPr>
                <a:lvl5pPr marL="2057400" indent="-228600" defTabSz="457200">
                  <a:defRPr sz="2500" b="1">
                    <a:solidFill>
                      <a:srgbClr val="FFFFFF"/>
                    </a:solidFill>
                    <a:latin typeface="Lato" charset="0"/>
                    <a:ea typeface="MS PGothic" panose="020B0600070205080204" pitchFamily="34" charset="-128"/>
                    <a:sym typeface="Lato" charset="0"/>
                  </a:defRPr>
                </a:lvl5pPr>
                <a:lvl6pPr marL="25146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r>
                  <a:rPr lang="zh-CN" altLang="es-ES" sz="1260" dirty="0">
                    <a:solidFill>
                      <a:schemeClr val="bg1"/>
                    </a:solidFill>
                    <a:latin typeface="黑体" panose="02010609060101010101" pitchFamily="49" charset="-122"/>
                    <a:ea typeface="黑体" panose="02010609060101010101" pitchFamily="49" charset="-122"/>
                  </a:rPr>
                  <a:t>水平钻探减阻技术</a:t>
                </a:r>
              </a:p>
            </p:txBody>
          </p:sp>
        </p:grpSp>
        <p:grpSp>
          <p:nvGrpSpPr>
            <p:cNvPr id="49" name="组合 48"/>
            <p:cNvGrpSpPr/>
            <p:nvPr/>
          </p:nvGrpSpPr>
          <p:grpSpPr>
            <a:xfrm>
              <a:off x="2032632" y="4133174"/>
              <a:ext cx="952119" cy="1100138"/>
              <a:chOff x="3480" y="5552"/>
              <a:chExt cx="1428" cy="1650"/>
            </a:xfrm>
          </p:grpSpPr>
          <p:sp>
            <p:nvSpPr>
              <p:cNvPr id="50" name="AutoShape 11"/>
              <p:cNvSpPr/>
              <p:nvPr/>
            </p:nvSpPr>
            <p:spPr bwMode="auto">
              <a:xfrm>
                <a:off x="3480" y="5552"/>
                <a:ext cx="1429" cy="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7030A0"/>
              </a:solidFill>
              <a:ln w="28575">
                <a:solidFill>
                  <a:schemeClr val="bg1"/>
                </a:solidFill>
              </a:ln>
            </p:spPr>
            <p:style>
              <a:lnRef idx="2">
                <a:schemeClr val="accent5"/>
              </a:lnRef>
              <a:fillRef idx="1">
                <a:schemeClr val="lt1"/>
              </a:fillRef>
              <a:effectRef idx="0">
                <a:schemeClr val="accent5"/>
              </a:effectRef>
              <a:fontRef idx="minor">
                <a:schemeClr val="dk1"/>
              </a:fontRef>
            </p:style>
            <p:txBody>
              <a:bodyPr lIns="0" tIns="0" rIns="0" bIns="0" anchor="ctr"/>
              <a:lstStyle/>
              <a:p>
                <a:pPr algn="ctr" eaLnBrk="1">
                  <a:defRPr/>
                </a:pPr>
                <a:endParaRPr lang="es-ES" sz="1260" b="0">
                  <a:solidFill>
                    <a:schemeClr val="bg1"/>
                  </a:solidFill>
                  <a:latin typeface="微软雅黑" panose="020B0503020204020204" pitchFamily="34" charset="-122"/>
                  <a:ea typeface="微软雅黑" panose="020B0503020204020204" pitchFamily="34" charset="-122"/>
                  <a:cs typeface="Helvetica Light" charset="0"/>
                  <a:sym typeface="Helvetica Light" charset="0"/>
                </a:endParaRPr>
              </a:p>
            </p:txBody>
          </p:sp>
          <p:sp>
            <p:nvSpPr>
              <p:cNvPr id="51" name="AutoShape 14"/>
              <p:cNvSpPr/>
              <p:nvPr/>
            </p:nvSpPr>
            <p:spPr bwMode="auto">
              <a:xfrm>
                <a:off x="3646" y="6025"/>
                <a:ext cx="1134" cy="675"/>
              </a:xfrm>
              <a:custGeom>
                <a:avLst/>
                <a:gdLst>
                  <a:gd name="T0" fmla="*/ 29573567 w 21600"/>
                  <a:gd name="T1" fmla="*/ 30241875 h 21600"/>
                  <a:gd name="T2" fmla="*/ 29573567 w 21600"/>
                  <a:gd name="T3" fmla="*/ 30241875 h 21600"/>
                  <a:gd name="T4" fmla="*/ 29573567 w 21600"/>
                  <a:gd name="T5" fmla="*/ 30241875 h 21600"/>
                  <a:gd name="T6" fmla="*/ 29573567 w 21600"/>
                  <a:gd name="T7" fmla="*/ 302418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02" tIns="20002" rIns="20002" bIns="20002" anchor="ctr"/>
              <a:lstStyle>
                <a:lvl1pPr defTabSz="457200">
                  <a:defRPr sz="2500" b="1">
                    <a:solidFill>
                      <a:srgbClr val="FFFFFF"/>
                    </a:solidFill>
                    <a:latin typeface="Lato" charset="0"/>
                    <a:ea typeface="MS PGothic" panose="020B0600070205080204" pitchFamily="34" charset="-128"/>
                    <a:sym typeface="Lato" charset="0"/>
                  </a:defRPr>
                </a:lvl1pPr>
                <a:lvl2pPr marL="742950" indent="-285750" defTabSz="457200">
                  <a:defRPr sz="2500" b="1">
                    <a:solidFill>
                      <a:srgbClr val="FFFFFF"/>
                    </a:solidFill>
                    <a:latin typeface="Lato" charset="0"/>
                    <a:ea typeface="MS PGothic" panose="020B0600070205080204" pitchFamily="34" charset="-128"/>
                    <a:sym typeface="Lato" charset="0"/>
                  </a:defRPr>
                </a:lvl2pPr>
                <a:lvl3pPr marL="1143000" indent="-228600" defTabSz="457200">
                  <a:defRPr sz="2500" b="1">
                    <a:solidFill>
                      <a:srgbClr val="FFFFFF"/>
                    </a:solidFill>
                    <a:latin typeface="Lato" charset="0"/>
                    <a:ea typeface="MS PGothic" panose="020B0600070205080204" pitchFamily="34" charset="-128"/>
                    <a:sym typeface="Lato" charset="0"/>
                  </a:defRPr>
                </a:lvl3pPr>
                <a:lvl4pPr marL="1600200" indent="-228600" defTabSz="457200">
                  <a:defRPr sz="2500" b="1">
                    <a:solidFill>
                      <a:srgbClr val="FFFFFF"/>
                    </a:solidFill>
                    <a:latin typeface="Lato" charset="0"/>
                    <a:ea typeface="MS PGothic" panose="020B0600070205080204" pitchFamily="34" charset="-128"/>
                    <a:sym typeface="Lato" charset="0"/>
                  </a:defRPr>
                </a:lvl4pPr>
                <a:lvl5pPr marL="2057400" indent="-228600" defTabSz="457200">
                  <a:defRPr sz="2500" b="1">
                    <a:solidFill>
                      <a:srgbClr val="FFFFFF"/>
                    </a:solidFill>
                    <a:latin typeface="Lato" charset="0"/>
                    <a:ea typeface="MS PGothic" panose="020B0600070205080204" pitchFamily="34" charset="-128"/>
                    <a:sym typeface="Lato" charset="0"/>
                  </a:defRPr>
                </a:lvl5pPr>
                <a:lvl6pPr marL="25146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r>
                  <a:rPr lang="zh-CN" altLang="es-ES" sz="1260" dirty="0">
                    <a:solidFill>
                      <a:schemeClr val="bg1"/>
                    </a:solidFill>
                    <a:latin typeface="微软雅黑" panose="020B0503020204020204" pitchFamily="34" charset="-122"/>
                    <a:ea typeface="微软雅黑" panose="020B0503020204020204" pitchFamily="34" charset="-122"/>
                  </a:rPr>
                  <a:t>智能注浆改造技术</a:t>
                </a:r>
              </a:p>
            </p:txBody>
          </p:sp>
        </p:grpSp>
        <p:grpSp>
          <p:nvGrpSpPr>
            <p:cNvPr id="52" name="组合 51"/>
            <p:cNvGrpSpPr/>
            <p:nvPr/>
          </p:nvGrpSpPr>
          <p:grpSpPr>
            <a:xfrm>
              <a:off x="3532820" y="4133841"/>
              <a:ext cx="952119" cy="1100138"/>
              <a:chOff x="6029" y="5553"/>
              <a:chExt cx="1428" cy="1650"/>
            </a:xfrm>
          </p:grpSpPr>
          <p:sp>
            <p:nvSpPr>
              <p:cNvPr id="53" name="AutoShape 9"/>
              <p:cNvSpPr/>
              <p:nvPr/>
            </p:nvSpPr>
            <p:spPr bwMode="auto">
              <a:xfrm>
                <a:off x="6029" y="5553"/>
                <a:ext cx="1429" cy="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945A5"/>
              </a:solidFill>
              <a:ln>
                <a:noFill/>
              </a:ln>
              <a:effectLst/>
            </p:spPr>
            <p:txBody>
              <a:bodyPr lIns="0" tIns="0" rIns="0" bIns="0" anchor="ctr"/>
              <a:lstStyle/>
              <a:p>
                <a:pPr algn="ctr" eaLnBrk="1">
                  <a:defRPr/>
                </a:pPr>
                <a:endParaRPr lang="es-ES" sz="1260" b="0">
                  <a:solidFill>
                    <a:schemeClr val="bg1"/>
                  </a:solidFill>
                  <a:latin typeface="微软雅黑" panose="020B0503020204020204" pitchFamily="34" charset="-122"/>
                  <a:ea typeface="微软雅黑" panose="020B0503020204020204" pitchFamily="34" charset="-122"/>
                  <a:cs typeface="Helvetica Light" charset="0"/>
                  <a:sym typeface="Helvetica Light" charset="0"/>
                </a:endParaRPr>
              </a:p>
            </p:txBody>
          </p:sp>
          <p:sp>
            <p:nvSpPr>
              <p:cNvPr id="54" name="AutoShape 13"/>
              <p:cNvSpPr/>
              <p:nvPr/>
            </p:nvSpPr>
            <p:spPr bwMode="auto">
              <a:xfrm>
                <a:off x="6193" y="6041"/>
                <a:ext cx="1100" cy="675"/>
              </a:xfrm>
              <a:custGeom>
                <a:avLst/>
                <a:gdLst>
                  <a:gd name="T0" fmla="*/ 25875729 w 21600"/>
                  <a:gd name="T1" fmla="*/ 30241875 h 21600"/>
                  <a:gd name="T2" fmla="*/ 25875729 w 21600"/>
                  <a:gd name="T3" fmla="*/ 30241875 h 21600"/>
                  <a:gd name="T4" fmla="*/ 25875729 w 21600"/>
                  <a:gd name="T5" fmla="*/ 30241875 h 21600"/>
                  <a:gd name="T6" fmla="*/ 25875729 w 21600"/>
                  <a:gd name="T7" fmla="*/ 302418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ln>
              <a:extLst>
                <a:ext uri="{909E8E84-426E-40DD-AFC4-6F175D3DCCD1}">
                  <a14:hiddenFill xmlns:a14="http://schemas.microsoft.com/office/drawing/2010/main">
                    <a:solidFill>
                      <a:srgbClr val="FFFFFF"/>
                    </a:solidFill>
                  </a14:hiddenFill>
                </a:ext>
              </a:extLst>
            </p:spPr>
            <p:txBody>
              <a:bodyPr lIns="20002" tIns="20002" rIns="20002" bIns="20002" anchor="ctr"/>
              <a:lstStyle>
                <a:lvl1pPr defTabSz="457200">
                  <a:defRPr sz="2500" b="1">
                    <a:solidFill>
                      <a:srgbClr val="FFFFFF"/>
                    </a:solidFill>
                    <a:latin typeface="Lato" charset="0"/>
                    <a:ea typeface="MS PGothic" panose="020B0600070205080204" pitchFamily="34" charset="-128"/>
                    <a:sym typeface="Lato" charset="0"/>
                  </a:defRPr>
                </a:lvl1pPr>
                <a:lvl2pPr marL="742950" indent="-285750" defTabSz="457200">
                  <a:defRPr sz="2500" b="1">
                    <a:solidFill>
                      <a:srgbClr val="FFFFFF"/>
                    </a:solidFill>
                    <a:latin typeface="Lato" charset="0"/>
                    <a:ea typeface="MS PGothic" panose="020B0600070205080204" pitchFamily="34" charset="-128"/>
                    <a:sym typeface="Lato" charset="0"/>
                  </a:defRPr>
                </a:lvl2pPr>
                <a:lvl3pPr marL="1143000" indent="-228600" defTabSz="457200">
                  <a:defRPr sz="2500" b="1">
                    <a:solidFill>
                      <a:srgbClr val="FFFFFF"/>
                    </a:solidFill>
                    <a:latin typeface="Lato" charset="0"/>
                    <a:ea typeface="MS PGothic" panose="020B0600070205080204" pitchFamily="34" charset="-128"/>
                    <a:sym typeface="Lato" charset="0"/>
                  </a:defRPr>
                </a:lvl3pPr>
                <a:lvl4pPr marL="1600200" indent="-228600" defTabSz="457200">
                  <a:defRPr sz="2500" b="1">
                    <a:solidFill>
                      <a:srgbClr val="FFFFFF"/>
                    </a:solidFill>
                    <a:latin typeface="Lato" charset="0"/>
                    <a:ea typeface="MS PGothic" panose="020B0600070205080204" pitchFamily="34" charset="-128"/>
                    <a:sym typeface="Lato" charset="0"/>
                  </a:defRPr>
                </a:lvl4pPr>
                <a:lvl5pPr marL="2057400" indent="-228600" defTabSz="457200">
                  <a:defRPr sz="2500" b="1">
                    <a:solidFill>
                      <a:srgbClr val="FFFFFF"/>
                    </a:solidFill>
                    <a:latin typeface="Lato" charset="0"/>
                    <a:ea typeface="MS PGothic" panose="020B0600070205080204" pitchFamily="34" charset="-128"/>
                    <a:sym typeface="Lato" charset="0"/>
                  </a:defRPr>
                </a:lvl5pPr>
                <a:lvl6pPr marL="25146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defTabSz="457200" eaLnBrk="0" fontAlgn="base" hangingPunct="0">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zh-CN" altLang="en-US" sz="1260" dirty="0">
                    <a:solidFill>
                      <a:schemeClr val="bg1"/>
                    </a:solidFill>
                    <a:latin typeface="微软雅黑" panose="020B0503020204020204" pitchFamily="34" charset="-122"/>
                    <a:ea typeface="微软雅黑" panose="020B0503020204020204" pitchFamily="34" charset="-122"/>
                  </a:rPr>
                  <a:t>安全性评价技术</a:t>
                </a:r>
              </a:p>
            </p:txBody>
          </p:sp>
        </p:grpSp>
      </p:grpSp>
      <p:sp>
        <p:nvSpPr>
          <p:cNvPr id="55"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矩形 84"/>
          <p:cNvSpPr/>
          <p:nvPr/>
        </p:nvSpPr>
        <p:spPr>
          <a:xfrm>
            <a:off x="828477" y="900137"/>
            <a:ext cx="7992888" cy="1569660"/>
          </a:xfrm>
          <a:prstGeom prst="rect">
            <a:avLst/>
          </a:prstGeom>
        </p:spPr>
        <p:txBody>
          <a:bodyPr wrap="square">
            <a:spAutoFit/>
          </a:bodyPr>
          <a:lstStyle/>
          <a:p>
            <a:pPr>
              <a:lnSpc>
                <a:spcPct val="150000"/>
              </a:lnSpc>
            </a:pPr>
            <a:r>
              <a:rPr lang="zh-CN" altLang="en-US" sz="1600" kern="100" dirty="0" smtClean="0">
                <a:solidFill>
                  <a:srgbClr val="1608CE"/>
                </a:solidFill>
                <a:latin typeface="黑体" panose="02010609060101010101" pitchFamily="49" charset="-122"/>
                <a:ea typeface="黑体" panose="02010609060101010101" pitchFamily="49" charset="-122"/>
                <a:cs typeface="Times New Roman" panose="02020603050405020304" pitchFamily="18" charset="0"/>
              </a:rPr>
              <a:t>    在</a:t>
            </a:r>
            <a:r>
              <a:rPr lang="zh-CN" altLang="en-US" sz="1600" kern="100" dirty="0">
                <a:solidFill>
                  <a:srgbClr val="1608CE"/>
                </a:solidFill>
                <a:latin typeface="黑体" panose="02010609060101010101" pitchFamily="49" charset="-122"/>
                <a:ea typeface="黑体" panose="02010609060101010101" pitchFamily="49" charset="-122"/>
                <a:cs typeface="Times New Roman" panose="02020603050405020304" pitchFamily="18" charset="0"/>
              </a:rPr>
              <a:t>治理区域内合理布置地面钻探工程，对治理</a:t>
            </a:r>
            <a:r>
              <a:rPr lang="zh-CN" altLang="en-US" sz="1600" kern="100" dirty="0">
                <a:solidFill>
                  <a:schemeClr val="bg2"/>
                </a:solidFill>
                <a:latin typeface="黑体" panose="02010609060101010101" pitchFamily="49" charset="-122"/>
                <a:ea typeface="黑体" panose="02010609060101010101" pitchFamily="49" charset="-122"/>
                <a:cs typeface="Times New Roman" panose="02020603050405020304" pitchFamily="18" charset="0"/>
              </a:rPr>
              <a:t>目的</a:t>
            </a:r>
            <a:r>
              <a:rPr lang="zh-CN" altLang="en-US" sz="1600" kern="100" dirty="0" smtClean="0">
                <a:solidFill>
                  <a:schemeClr val="bg2"/>
                </a:solidFill>
                <a:latin typeface="黑体" panose="02010609060101010101" pitchFamily="49" charset="-122"/>
                <a:ea typeface="黑体" panose="02010609060101010101" pitchFamily="49" charset="-122"/>
                <a:cs typeface="Times New Roman" panose="02020603050405020304" pitchFamily="18" charset="0"/>
              </a:rPr>
              <a:t>层（煤层顶板或底板）</a:t>
            </a:r>
            <a:r>
              <a:rPr lang="zh-CN" altLang="en-US" sz="1600" kern="100" dirty="0" smtClean="0">
                <a:solidFill>
                  <a:srgbClr val="1608CE"/>
                </a:solidFill>
                <a:latin typeface="黑体" panose="02010609060101010101" pitchFamily="49" charset="-122"/>
                <a:ea typeface="黑体" panose="02010609060101010101" pitchFamily="49" charset="-122"/>
                <a:cs typeface="Times New Roman" panose="02020603050405020304" pitchFamily="18" charset="0"/>
              </a:rPr>
              <a:t>采</a:t>
            </a:r>
            <a:r>
              <a:rPr lang="zh-CN" altLang="en-US" sz="1600" kern="100" dirty="0">
                <a:solidFill>
                  <a:srgbClr val="1608CE"/>
                </a:solidFill>
                <a:latin typeface="黑体" panose="02010609060101010101" pitchFamily="49" charset="-122"/>
                <a:ea typeface="黑体" panose="02010609060101010101" pitchFamily="49" charset="-122"/>
                <a:cs typeface="Times New Roman" panose="02020603050405020304" pitchFamily="18" charset="0"/>
              </a:rPr>
              <a:t>用</a:t>
            </a:r>
            <a:r>
              <a:rPr lang="zh-CN" altLang="en-US" sz="1600" kern="100" dirty="0">
                <a:solidFill>
                  <a:schemeClr val="bg2"/>
                </a:solidFill>
                <a:latin typeface="黑体" panose="02010609060101010101" pitchFamily="49" charset="-122"/>
                <a:ea typeface="黑体" panose="02010609060101010101" pitchFamily="49" charset="-122"/>
                <a:cs typeface="Times New Roman" panose="02020603050405020304" pitchFamily="18" charset="0"/>
              </a:rPr>
              <a:t>定向钻进</a:t>
            </a:r>
            <a:r>
              <a:rPr lang="zh-CN" altLang="en-US" sz="1600" kern="100" dirty="0">
                <a:solidFill>
                  <a:srgbClr val="1608CE"/>
                </a:solidFill>
                <a:latin typeface="黑体" panose="02010609060101010101" pitchFamily="49" charset="-122"/>
                <a:ea typeface="黑体" panose="02010609060101010101" pitchFamily="49" charset="-122"/>
                <a:cs typeface="Times New Roman" panose="02020603050405020304" pitchFamily="18" charset="0"/>
              </a:rPr>
              <a:t>技术，做到治理区域</a:t>
            </a:r>
            <a:r>
              <a:rPr lang="zh-CN" altLang="en-US" sz="1600" kern="100" dirty="0">
                <a:solidFill>
                  <a:schemeClr val="bg2"/>
                </a:solidFill>
                <a:latin typeface="黑体" panose="02010609060101010101" pitchFamily="49" charset="-122"/>
                <a:ea typeface="黑体" panose="02010609060101010101" pitchFamily="49" charset="-122"/>
                <a:cs typeface="Times New Roman" panose="02020603050405020304" pitchFamily="18" charset="0"/>
              </a:rPr>
              <a:t>全覆盖无盲区</a:t>
            </a:r>
            <a:r>
              <a:rPr lang="zh-CN" altLang="en-US" sz="1600" kern="100" dirty="0">
                <a:solidFill>
                  <a:srgbClr val="1608CE"/>
                </a:solidFill>
                <a:latin typeface="黑体" panose="02010609060101010101" pitchFamily="49" charset="-122"/>
                <a:ea typeface="黑体" panose="02010609060101010101" pitchFamily="49" charset="-122"/>
                <a:cs typeface="Times New Roman" panose="02020603050405020304" pitchFamily="18" charset="0"/>
              </a:rPr>
              <a:t>，探查主采煤</a:t>
            </a:r>
            <a:r>
              <a:rPr lang="zh-CN" altLang="en-US" sz="1600" kern="100" dirty="0" smtClean="0">
                <a:solidFill>
                  <a:srgbClr val="1608CE"/>
                </a:solidFill>
                <a:latin typeface="黑体" panose="02010609060101010101" pitchFamily="49" charset="-122"/>
                <a:ea typeface="黑体" panose="02010609060101010101" pitchFamily="49" charset="-122"/>
                <a:cs typeface="Times New Roman" panose="02020603050405020304" pitchFamily="18" charset="0"/>
              </a:rPr>
              <a:t>层</a:t>
            </a:r>
            <a:r>
              <a:rPr lang="zh-CN" altLang="en-US" sz="1600" kern="1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顶板</a:t>
            </a:r>
            <a:r>
              <a:rPr lang="en-US" altLang="zh-CN" sz="1600" kern="1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底</a:t>
            </a:r>
            <a:r>
              <a:rPr lang="zh-CN" altLang="en-US" sz="1600"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板</a:t>
            </a:r>
            <a:r>
              <a:rPr lang="zh-CN" altLang="en-US" sz="1600" kern="100" dirty="0">
                <a:solidFill>
                  <a:srgbClr val="1608CE"/>
                </a:solidFill>
                <a:latin typeface="黑体" panose="02010609060101010101" pitchFamily="49" charset="-122"/>
                <a:ea typeface="黑体" panose="02010609060101010101" pitchFamily="49" charset="-122"/>
                <a:cs typeface="Times New Roman" panose="02020603050405020304" pitchFamily="18" charset="0"/>
              </a:rPr>
              <a:t>构造发育程度，揭露可能存在</a:t>
            </a:r>
            <a:r>
              <a:rPr lang="zh-CN" altLang="en-US" sz="1600" kern="100" dirty="0">
                <a:solidFill>
                  <a:schemeClr val="bg2"/>
                </a:solidFill>
                <a:latin typeface="黑体" panose="02010609060101010101" pitchFamily="49" charset="-122"/>
                <a:ea typeface="黑体" panose="02010609060101010101" pitchFamily="49" charset="-122"/>
                <a:cs typeface="Times New Roman" panose="02020603050405020304" pitchFamily="18" charset="0"/>
              </a:rPr>
              <a:t>隐伏导水构造</a:t>
            </a:r>
            <a:r>
              <a:rPr lang="zh-CN" altLang="en-US" sz="1600" kern="100" dirty="0">
                <a:solidFill>
                  <a:srgbClr val="1608CE"/>
                </a:solidFill>
                <a:latin typeface="黑体" panose="02010609060101010101" pitchFamily="49" charset="-122"/>
                <a:ea typeface="黑体" panose="02010609060101010101" pitchFamily="49" charset="-122"/>
                <a:cs typeface="Times New Roman" panose="02020603050405020304" pitchFamily="18" charset="0"/>
              </a:rPr>
              <a:t>，并对钻进过程中揭露的灰岩</a:t>
            </a:r>
            <a:r>
              <a:rPr lang="zh-CN" altLang="en-US" sz="1600"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溶隙、裂隙以及垂向导水构造</a:t>
            </a:r>
            <a:r>
              <a:rPr lang="zh-CN" altLang="en-US" sz="1600" kern="100" dirty="0">
                <a:solidFill>
                  <a:srgbClr val="1608CE"/>
                </a:solidFill>
                <a:latin typeface="黑体" panose="02010609060101010101" pitchFamily="49" charset="-122"/>
                <a:ea typeface="黑体" panose="02010609060101010101" pitchFamily="49" charset="-122"/>
                <a:cs typeface="Times New Roman" panose="02020603050405020304" pitchFamily="18" charset="0"/>
              </a:rPr>
              <a:t>进行</a:t>
            </a:r>
            <a:r>
              <a:rPr lang="zh-CN" altLang="en-US" sz="1600" kern="100" dirty="0">
                <a:solidFill>
                  <a:schemeClr val="bg2"/>
                </a:solidFill>
                <a:latin typeface="黑体" panose="02010609060101010101" pitchFamily="49" charset="-122"/>
                <a:ea typeface="黑体" panose="02010609060101010101" pitchFamily="49" charset="-122"/>
                <a:cs typeface="Times New Roman" panose="02020603050405020304" pitchFamily="18" charset="0"/>
              </a:rPr>
              <a:t>高压注浆封堵</a:t>
            </a:r>
            <a:r>
              <a:rPr lang="zh-CN" altLang="en-US" sz="1600" kern="100" dirty="0">
                <a:solidFill>
                  <a:srgbClr val="1608CE"/>
                </a:solidFill>
                <a:latin typeface="黑体" panose="02010609060101010101" pitchFamily="49" charset="-122"/>
                <a:ea typeface="黑体" panose="02010609060101010101" pitchFamily="49" charset="-122"/>
                <a:cs typeface="Times New Roman" panose="02020603050405020304" pitchFamily="18" charset="0"/>
              </a:rPr>
              <a:t>，实</a:t>
            </a:r>
            <a:r>
              <a:rPr lang="zh-CN" altLang="en-US" sz="1600" kern="100" dirty="0" smtClean="0">
                <a:solidFill>
                  <a:srgbClr val="1608CE"/>
                </a:solidFill>
                <a:latin typeface="黑体" panose="02010609060101010101" pitchFamily="49" charset="-122"/>
                <a:ea typeface="黑体" panose="02010609060101010101" pitchFamily="49" charset="-122"/>
                <a:cs typeface="Times New Roman" panose="02020603050405020304" pitchFamily="18" charset="0"/>
              </a:rPr>
              <a:t>现</a:t>
            </a:r>
            <a:r>
              <a:rPr lang="zh-CN" altLang="en-US" sz="1600" kern="1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水害超</a:t>
            </a:r>
            <a:r>
              <a:rPr lang="zh-CN" altLang="en-US" sz="1600"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前区域治理</a:t>
            </a:r>
            <a:r>
              <a:rPr lang="zh-CN" altLang="en-US" sz="1600" kern="100" dirty="0" smtClean="0">
                <a:solidFill>
                  <a:srgbClr val="1608CE"/>
                </a:solidFill>
                <a:latin typeface="黑体" panose="02010609060101010101" pitchFamily="49" charset="-122"/>
                <a:ea typeface="黑体" panose="02010609060101010101" pitchFamily="49" charset="-122"/>
                <a:cs typeface="Times New Roman" panose="02020603050405020304" pitchFamily="18" charset="0"/>
              </a:rPr>
              <a:t>，为</a:t>
            </a:r>
            <a:r>
              <a:rPr lang="zh-CN" altLang="en-US" sz="1600" kern="100" dirty="0">
                <a:solidFill>
                  <a:srgbClr val="1608CE"/>
                </a:solidFill>
                <a:latin typeface="黑体" panose="02010609060101010101" pitchFamily="49" charset="-122"/>
                <a:ea typeface="黑体" panose="02010609060101010101" pitchFamily="49" charset="-122"/>
                <a:cs typeface="Times New Roman" panose="02020603050405020304" pitchFamily="18" charset="0"/>
              </a:rPr>
              <a:t>煤矿安全高效开采提供保障。</a:t>
            </a:r>
            <a:endParaRPr lang="zh-CN" altLang="en-US" sz="1600" dirty="0">
              <a:solidFill>
                <a:srgbClr val="1608CE"/>
              </a:solidFill>
              <a:latin typeface="黑体" panose="02010609060101010101" pitchFamily="49" charset="-122"/>
              <a:ea typeface="黑体" panose="02010609060101010101" pitchFamily="49" charset="-122"/>
            </a:endParaRPr>
          </a:p>
        </p:txBody>
      </p:sp>
      <p:pic>
        <p:nvPicPr>
          <p:cNvPr id="9"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3"/>
          <a:stretch>
            <a:fillRect/>
          </a:stretch>
        </p:blipFill>
        <p:spPr>
          <a:xfrm>
            <a:off x="612453" y="3153315"/>
            <a:ext cx="8775281" cy="2211318"/>
          </a:xfrm>
          <a:prstGeom prst="rect">
            <a:avLst/>
          </a:prstGeom>
        </p:spPr>
      </p:pic>
      <p:grpSp>
        <p:nvGrpSpPr>
          <p:cNvPr id="12" name="组合 11"/>
          <p:cNvGrpSpPr/>
          <p:nvPr/>
        </p:nvGrpSpPr>
        <p:grpSpPr>
          <a:xfrm>
            <a:off x="3248187" y="3399879"/>
            <a:ext cx="4412983" cy="1265604"/>
            <a:chOff x="3174266" y="3162925"/>
            <a:chExt cx="4412983" cy="1265604"/>
          </a:xfrm>
        </p:grpSpPr>
        <p:sp>
          <p:nvSpPr>
            <p:cNvPr id="13" name="任意多边形: 形状 86"/>
            <p:cNvSpPr/>
            <p:nvPr/>
          </p:nvSpPr>
          <p:spPr>
            <a:xfrm>
              <a:off x="3174266" y="3162925"/>
              <a:ext cx="1600101" cy="1191718"/>
            </a:xfrm>
            <a:custGeom>
              <a:avLst/>
              <a:gdLst>
                <a:gd name="connsiteX0" fmla="*/ 3649 w 1600101"/>
                <a:gd name="connsiteY0" fmla="*/ 0 h 1191718"/>
                <a:gd name="connsiteX1" fmla="*/ 26134 w 1600101"/>
                <a:gd name="connsiteY1" fmla="*/ 382249 h 1191718"/>
                <a:gd name="connsiteX2" fmla="*/ 198521 w 1600101"/>
                <a:gd name="connsiteY2" fmla="*/ 667062 h 1191718"/>
                <a:gd name="connsiteX3" fmla="*/ 460849 w 1600101"/>
                <a:gd name="connsiteY3" fmla="*/ 891914 h 1191718"/>
                <a:gd name="connsiteX4" fmla="*/ 978009 w 1600101"/>
                <a:gd name="connsiteY4" fmla="*/ 1094282 h 1191718"/>
                <a:gd name="connsiteX5" fmla="*/ 1600101 w 1600101"/>
                <a:gd name="connsiteY5"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101" h="1191718">
                  <a:moveTo>
                    <a:pt x="3649" y="0"/>
                  </a:moveTo>
                  <a:cubicBezTo>
                    <a:pt x="-1348" y="135536"/>
                    <a:pt x="-6345" y="271072"/>
                    <a:pt x="26134" y="382249"/>
                  </a:cubicBezTo>
                  <a:cubicBezTo>
                    <a:pt x="58613" y="493426"/>
                    <a:pt x="126069" y="582118"/>
                    <a:pt x="198521" y="667062"/>
                  </a:cubicBezTo>
                  <a:cubicBezTo>
                    <a:pt x="270973" y="752006"/>
                    <a:pt x="330934" y="820711"/>
                    <a:pt x="460849" y="891914"/>
                  </a:cubicBezTo>
                  <a:cubicBezTo>
                    <a:pt x="590764" y="963117"/>
                    <a:pt x="788134" y="1044315"/>
                    <a:pt x="978009" y="1094282"/>
                  </a:cubicBezTo>
                  <a:cubicBezTo>
                    <a:pt x="1167884" y="1144249"/>
                    <a:pt x="1482678" y="1181725"/>
                    <a:pt x="1600101" y="119171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4768877" y="4354643"/>
              <a:ext cx="2818372" cy="73886"/>
            </a:xfrm>
            <a:prstGeom prst="line">
              <a:avLst/>
            </a:prstGeom>
            <a:ln w="76200">
              <a:solidFill>
                <a:srgbClr val="1608CE"/>
              </a:solidFill>
            </a:ln>
          </p:spPr>
          <p:style>
            <a:lnRef idx="1">
              <a:schemeClr val="accent1"/>
            </a:lnRef>
            <a:fillRef idx="0">
              <a:schemeClr val="accent1"/>
            </a:fillRef>
            <a:effectRef idx="0">
              <a:schemeClr val="accent1"/>
            </a:effectRef>
            <a:fontRef idx="minor">
              <a:schemeClr val="tx1"/>
            </a:fontRef>
          </p:style>
        </p:cxnSp>
      </p:grpSp>
      <p:sp>
        <p:nvSpPr>
          <p:cNvPr id="15" name="任意多边形: 形状 1"/>
          <p:cNvSpPr/>
          <p:nvPr/>
        </p:nvSpPr>
        <p:spPr>
          <a:xfrm>
            <a:off x="4908249" y="4036961"/>
            <a:ext cx="727023" cy="839449"/>
          </a:xfrm>
          <a:custGeom>
            <a:avLst/>
            <a:gdLst>
              <a:gd name="connsiteX0" fmla="*/ 194872 w 727023"/>
              <a:gd name="connsiteY0" fmla="*/ 419724 h 839449"/>
              <a:gd name="connsiteX1" fmla="*/ 142407 w 727023"/>
              <a:gd name="connsiteY1" fmla="*/ 539645 h 839449"/>
              <a:gd name="connsiteX2" fmla="*/ 52466 w 727023"/>
              <a:gd name="connsiteY2" fmla="*/ 622091 h 839449"/>
              <a:gd name="connsiteX3" fmla="*/ 0 w 727023"/>
              <a:gd name="connsiteY3" fmla="*/ 719527 h 839449"/>
              <a:gd name="connsiteX4" fmla="*/ 0 w 727023"/>
              <a:gd name="connsiteY4" fmla="*/ 801973 h 839449"/>
              <a:gd name="connsiteX5" fmla="*/ 89941 w 727023"/>
              <a:gd name="connsiteY5" fmla="*/ 839449 h 839449"/>
              <a:gd name="connsiteX6" fmla="*/ 179882 w 727023"/>
              <a:gd name="connsiteY6" fmla="*/ 742013 h 839449"/>
              <a:gd name="connsiteX7" fmla="*/ 262328 w 727023"/>
              <a:gd name="connsiteY7" fmla="*/ 629586 h 839449"/>
              <a:gd name="connsiteX8" fmla="*/ 397239 w 727023"/>
              <a:gd name="connsiteY8" fmla="*/ 569626 h 839449"/>
              <a:gd name="connsiteX9" fmla="*/ 562131 w 727023"/>
              <a:gd name="connsiteY9" fmla="*/ 457200 h 839449"/>
              <a:gd name="connsiteX10" fmla="*/ 667062 w 727023"/>
              <a:gd name="connsiteY10" fmla="*/ 299803 h 839449"/>
              <a:gd name="connsiteX11" fmla="*/ 727023 w 727023"/>
              <a:gd name="connsiteY11" fmla="*/ 157396 h 839449"/>
              <a:gd name="connsiteX12" fmla="*/ 727023 w 727023"/>
              <a:gd name="connsiteY12" fmla="*/ 37475 h 839449"/>
              <a:gd name="connsiteX13" fmla="*/ 599607 w 727023"/>
              <a:gd name="connsiteY13" fmla="*/ 0 h 839449"/>
              <a:gd name="connsiteX14" fmla="*/ 532151 w 727023"/>
              <a:gd name="connsiteY14" fmla="*/ 164891 h 839449"/>
              <a:gd name="connsiteX15" fmla="*/ 389744 w 727023"/>
              <a:gd name="connsiteY15" fmla="*/ 247337 h 839449"/>
              <a:gd name="connsiteX16" fmla="*/ 194872 w 727023"/>
              <a:gd name="connsiteY16" fmla="*/ 419724 h 83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023" h="839449">
                <a:moveTo>
                  <a:pt x="194872" y="419724"/>
                </a:moveTo>
                <a:lnTo>
                  <a:pt x="142407" y="539645"/>
                </a:lnTo>
                <a:lnTo>
                  <a:pt x="52466" y="622091"/>
                </a:lnTo>
                <a:lnTo>
                  <a:pt x="0" y="719527"/>
                </a:lnTo>
                <a:lnTo>
                  <a:pt x="0" y="801973"/>
                </a:lnTo>
                <a:lnTo>
                  <a:pt x="89941" y="839449"/>
                </a:lnTo>
                <a:lnTo>
                  <a:pt x="179882" y="742013"/>
                </a:lnTo>
                <a:lnTo>
                  <a:pt x="262328" y="629586"/>
                </a:lnTo>
                <a:lnTo>
                  <a:pt x="397239" y="569626"/>
                </a:lnTo>
                <a:lnTo>
                  <a:pt x="562131" y="457200"/>
                </a:lnTo>
                <a:lnTo>
                  <a:pt x="667062" y="299803"/>
                </a:lnTo>
                <a:lnTo>
                  <a:pt x="727023" y="157396"/>
                </a:lnTo>
                <a:lnTo>
                  <a:pt x="727023" y="37475"/>
                </a:lnTo>
                <a:lnTo>
                  <a:pt x="599607" y="0"/>
                </a:lnTo>
                <a:lnTo>
                  <a:pt x="532151" y="164891"/>
                </a:lnTo>
                <a:lnTo>
                  <a:pt x="389744" y="247337"/>
                </a:lnTo>
                <a:lnTo>
                  <a:pt x="194872" y="419724"/>
                </a:lnTo>
                <a:close/>
              </a:path>
            </a:pathLst>
          </a:custGeom>
          <a:solidFill>
            <a:srgbClr val="1608CE">
              <a:alpha val="50000"/>
            </a:srgbClr>
          </a:solidFill>
          <a:ln>
            <a:solidFill>
              <a:srgbClr val="160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2"/>
          <p:cNvSpPr/>
          <p:nvPr/>
        </p:nvSpPr>
        <p:spPr>
          <a:xfrm>
            <a:off x="6497206" y="4096921"/>
            <a:ext cx="1379095" cy="749508"/>
          </a:xfrm>
          <a:custGeom>
            <a:avLst/>
            <a:gdLst>
              <a:gd name="connsiteX0" fmla="*/ 0 w 1379095"/>
              <a:gd name="connsiteY0" fmla="*/ 704538 h 749508"/>
              <a:gd name="connsiteX1" fmla="*/ 224853 w 1379095"/>
              <a:gd name="connsiteY1" fmla="*/ 629587 h 749508"/>
              <a:gd name="connsiteX2" fmla="*/ 472190 w 1379095"/>
              <a:gd name="connsiteY2" fmla="*/ 382249 h 749508"/>
              <a:gd name="connsiteX3" fmla="*/ 629587 w 1379095"/>
              <a:gd name="connsiteY3" fmla="*/ 232348 h 749508"/>
              <a:gd name="connsiteX4" fmla="*/ 906905 w 1379095"/>
              <a:gd name="connsiteY4" fmla="*/ 127417 h 749508"/>
              <a:gd name="connsiteX5" fmla="*/ 1004341 w 1379095"/>
              <a:gd name="connsiteY5" fmla="*/ 89941 h 749508"/>
              <a:gd name="connsiteX6" fmla="*/ 1011836 w 1379095"/>
              <a:gd name="connsiteY6" fmla="*/ 82446 h 749508"/>
              <a:gd name="connsiteX7" fmla="*/ 1139253 w 1379095"/>
              <a:gd name="connsiteY7" fmla="*/ 14990 h 749508"/>
              <a:gd name="connsiteX8" fmla="*/ 1206708 w 1379095"/>
              <a:gd name="connsiteY8" fmla="*/ 14990 h 749508"/>
              <a:gd name="connsiteX9" fmla="*/ 1319135 w 1379095"/>
              <a:gd name="connsiteY9" fmla="*/ 0 h 749508"/>
              <a:gd name="connsiteX10" fmla="*/ 1379095 w 1379095"/>
              <a:gd name="connsiteY10" fmla="*/ 37476 h 749508"/>
              <a:gd name="connsiteX11" fmla="*/ 1364105 w 1379095"/>
              <a:gd name="connsiteY11" fmla="*/ 127417 h 749508"/>
              <a:gd name="connsiteX12" fmla="*/ 1176728 w 1379095"/>
              <a:gd name="connsiteY12" fmla="*/ 232348 h 749508"/>
              <a:gd name="connsiteX13" fmla="*/ 1101777 w 1379095"/>
              <a:gd name="connsiteY13" fmla="*/ 314794 h 749508"/>
              <a:gd name="connsiteX14" fmla="*/ 996846 w 1379095"/>
              <a:gd name="connsiteY14" fmla="*/ 404735 h 749508"/>
              <a:gd name="connsiteX15" fmla="*/ 861935 w 1379095"/>
              <a:gd name="connsiteY15" fmla="*/ 472190 h 749508"/>
              <a:gd name="connsiteX16" fmla="*/ 682053 w 1379095"/>
              <a:gd name="connsiteY16" fmla="*/ 539646 h 749508"/>
              <a:gd name="connsiteX17" fmla="*/ 607102 w 1379095"/>
              <a:gd name="connsiteY17" fmla="*/ 607102 h 749508"/>
              <a:gd name="connsiteX18" fmla="*/ 592112 w 1379095"/>
              <a:gd name="connsiteY18" fmla="*/ 607102 h 749508"/>
              <a:gd name="connsiteX19" fmla="*/ 404735 w 1379095"/>
              <a:gd name="connsiteY19" fmla="*/ 667063 h 749508"/>
              <a:gd name="connsiteX20" fmla="*/ 352269 w 1379095"/>
              <a:gd name="connsiteY20" fmla="*/ 712033 h 749508"/>
              <a:gd name="connsiteX21" fmla="*/ 224853 w 1379095"/>
              <a:gd name="connsiteY21" fmla="*/ 749508 h 749508"/>
              <a:gd name="connsiteX22" fmla="*/ 0 w 1379095"/>
              <a:gd name="connsiteY22" fmla="*/ 704538 h 74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9095" h="749508">
                <a:moveTo>
                  <a:pt x="0" y="704538"/>
                </a:moveTo>
                <a:lnTo>
                  <a:pt x="224853" y="629587"/>
                </a:lnTo>
                <a:lnTo>
                  <a:pt x="472190" y="382249"/>
                </a:lnTo>
                <a:lnTo>
                  <a:pt x="629587" y="232348"/>
                </a:lnTo>
                <a:lnTo>
                  <a:pt x="906905" y="127417"/>
                </a:lnTo>
                <a:cubicBezTo>
                  <a:pt x="944245" y="114970"/>
                  <a:pt x="972355" y="109133"/>
                  <a:pt x="1004341" y="89941"/>
                </a:cubicBezTo>
                <a:cubicBezTo>
                  <a:pt x="1007371" y="88123"/>
                  <a:pt x="1009338" y="84944"/>
                  <a:pt x="1011836" y="82446"/>
                </a:cubicBezTo>
                <a:lnTo>
                  <a:pt x="1139253" y="14990"/>
                </a:lnTo>
                <a:lnTo>
                  <a:pt x="1206708" y="14990"/>
                </a:lnTo>
                <a:lnTo>
                  <a:pt x="1319135" y="0"/>
                </a:lnTo>
                <a:lnTo>
                  <a:pt x="1379095" y="37476"/>
                </a:lnTo>
                <a:lnTo>
                  <a:pt x="1364105" y="127417"/>
                </a:lnTo>
                <a:lnTo>
                  <a:pt x="1176728" y="232348"/>
                </a:lnTo>
                <a:lnTo>
                  <a:pt x="1101777" y="314794"/>
                </a:lnTo>
                <a:lnTo>
                  <a:pt x="996846" y="404735"/>
                </a:lnTo>
                <a:lnTo>
                  <a:pt x="861935" y="472190"/>
                </a:lnTo>
                <a:lnTo>
                  <a:pt x="682053" y="539646"/>
                </a:lnTo>
                <a:cubicBezTo>
                  <a:pt x="647051" y="579648"/>
                  <a:pt x="648040" y="598914"/>
                  <a:pt x="607102" y="607102"/>
                </a:cubicBezTo>
                <a:cubicBezTo>
                  <a:pt x="602202" y="608082"/>
                  <a:pt x="597109" y="607102"/>
                  <a:pt x="592112" y="607102"/>
                </a:cubicBezTo>
                <a:lnTo>
                  <a:pt x="404735" y="667063"/>
                </a:lnTo>
                <a:lnTo>
                  <a:pt x="352269" y="712033"/>
                </a:lnTo>
                <a:lnTo>
                  <a:pt x="224853" y="749508"/>
                </a:lnTo>
                <a:lnTo>
                  <a:pt x="0" y="704538"/>
                </a:lnTo>
                <a:close/>
              </a:path>
            </a:pathLst>
          </a:custGeom>
          <a:solidFill>
            <a:srgbClr val="1608CE">
              <a:alpha val="50000"/>
            </a:srgbClr>
          </a:solidFill>
          <a:ln>
            <a:solidFill>
              <a:srgbClr val="160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83"/>
          <p:cNvSpPr/>
          <p:nvPr/>
        </p:nvSpPr>
        <p:spPr>
          <a:xfrm>
            <a:off x="6886951" y="4366744"/>
            <a:ext cx="1941226" cy="921895"/>
          </a:xfrm>
          <a:custGeom>
            <a:avLst/>
            <a:gdLst>
              <a:gd name="connsiteX0" fmla="*/ 0 w 1941226"/>
              <a:gd name="connsiteY0" fmla="*/ 914400 h 921895"/>
              <a:gd name="connsiteX1" fmla="*/ 164891 w 1941226"/>
              <a:gd name="connsiteY1" fmla="*/ 816964 h 921895"/>
              <a:gd name="connsiteX2" fmla="*/ 442209 w 1941226"/>
              <a:gd name="connsiteY2" fmla="*/ 472190 h 921895"/>
              <a:gd name="connsiteX3" fmla="*/ 749508 w 1941226"/>
              <a:gd name="connsiteY3" fmla="*/ 179882 h 921895"/>
              <a:gd name="connsiteX4" fmla="*/ 981855 w 1941226"/>
              <a:gd name="connsiteY4" fmla="*/ 0 h 921895"/>
              <a:gd name="connsiteX5" fmla="*/ 1274163 w 1941226"/>
              <a:gd name="connsiteY5" fmla="*/ 7495 h 921895"/>
              <a:gd name="connsiteX6" fmla="*/ 1446550 w 1941226"/>
              <a:gd name="connsiteY6" fmla="*/ 74951 h 921895"/>
              <a:gd name="connsiteX7" fmla="*/ 1648918 w 1941226"/>
              <a:gd name="connsiteY7" fmla="*/ 322289 h 921895"/>
              <a:gd name="connsiteX8" fmla="*/ 1738859 w 1941226"/>
              <a:gd name="connsiteY8" fmla="*/ 547141 h 921895"/>
              <a:gd name="connsiteX9" fmla="*/ 1941226 w 1941226"/>
              <a:gd name="connsiteY9" fmla="*/ 921895 h 921895"/>
              <a:gd name="connsiteX10" fmla="*/ 0 w 1941226"/>
              <a:gd name="connsiteY10" fmla="*/ 914400 h 9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1226" h="921895">
                <a:moveTo>
                  <a:pt x="0" y="914400"/>
                </a:moveTo>
                <a:lnTo>
                  <a:pt x="164891" y="816964"/>
                </a:lnTo>
                <a:lnTo>
                  <a:pt x="442209" y="472190"/>
                </a:lnTo>
                <a:lnTo>
                  <a:pt x="749508" y="179882"/>
                </a:lnTo>
                <a:lnTo>
                  <a:pt x="981855" y="0"/>
                </a:lnTo>
                <a:lnTo>
                  <a:pt x="1274163" y="7495"/>
                </a:lnTo>
                <a:lnTo>
                  <a:pt x="1446550" y="74951"/>
                </a:lnTo>
                <a:lnTo>
                  <a:pt x="1648918" y="322289"/>
                </a:lnTo>
                <a:lnTo>
                  <a:pt x="1738859" y="547141"/>
                </a:lnTo>
                <a:lnTo>
                  <a:pt x="1941226" y="921895"/>
                </a:lnTo>
                <a:lnTo>
                  <a:pt x="0" y="914400"/>
                </a:lnTo>
                <a:close/>
              </a:path>
            </a:pathLst>
          </a:custGeom>
          <a:solidFill>
            <a:srgbClr val="1608CE">
              <a:alpha val="50000"/>
            </a:srgbClr>
          </a:solidFill>
          <a:ln>
            <a:solidFill>
              <a:srgbClr val="160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p:cNvSpPr>
            <a:spLocks noChangeArrowheads="1"/>
          </p:cNvSpPr>
          <p:nvPr/>
        </p:nvSpPr>
        <p:spPr bwMode="auto">
          <a:xfrm>
            <a:off x="1292475" y="4869382"/>
            <a:ext cx="53699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ea typeface="楷体_GB2312" panose="02010609030101010101" pitchFamily="49" charset="-122"/>
              </a:rPr>
              <a:t>O</a:t>
            </a:r>
            <a:r>
              <a:rPr lang="en-US" altLang="zh-CN" b="1" baseline="-25000" dirty="0">
                <a:ea typeface="楷体_GB2312" panose="02010609030101010101" pitchFamily="49" charset="-122"/>
              </a:rPr>
              <a:t>2</a:t>
            </a:r>
          </a:p>
        </p:txBody>
      </p:sp>
      <p:sp>
        <p:nvSpPr>
          <p:cNvPr id="19" name="矩形 18"/>
          <p:cNvSpPr>
            <a:spLocks noChangeArrowheads="1"/>
          </p:cNvSpPr>
          <p:nvPr/>
        </p:nvSpPr>
        <p:spPr bwMode="auto">
          <a:xfrm>
            <a:off x="1213843" y="4385330"/>
            <a:ext cx="630581"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ea typeface="楷体_GB2312" panose="02010609030101010101" pitchFamily="49" charset="-122"/>
              </a:rPr>
              <a:t>C</a:t>
            </a:r>
            <a:r>
              <a:rPr lang="en-US" altLang="zh-CN" b="1" baseline="-25000" dirty="0">
                <a:ea typeface="楷体_GB2312" panose="02010609030101010101" pitchFamily="49" charset="-122"/>
              </a:rPr>
              <a:t>3</a:t>
            </a:r>
            <a:r>
              <a:rPr lang="en-US" altLang="zh-CN" b="1" dirty="0">
                <a:ea typeface="楷体_GB2312" panose="02010609030101010101" pitchFamily="49" charset="-122"/>
              </a:rPr>
              <a:t>t</a:t>
            </a:r>
          </a:p>
        </p:txBody>
      </p:sp>
      <p:sp>
        <p:nvSpPr>
          <p:cNvPr id="20" name="矩形 19"/>
          <p:cNvSpPr>
            <a:spLocks noChangeArrowheads="1"/>
          </p:cNvSpPr>
          <p:nvPr/>
        </p:nvSpPr>
        <p:spPr bwMode="auto">
          <a:xfrm>
            <a:off x="1262438" y="3873395"/>
            <a:ext cx="53699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ea typeface="楷体_GB2312" panose="02010609030101010101" pitchFamily="49" charset="-122"/>
              </a:rPr>
              <a:t>P</a:t>
            </a:r>
            <a:endParaRPr lang="en-US" altLang="zh-CN" b="1" baseline="-25000" dirty="0">
              <a:ea typeface="楷体_GB2312" panose="02010609030101010101" pitchFamily="49" charset="-122"/>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0550" y="2469090"/>
            <a:ext cx="635710" cy="954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50207" y="719522"/>
            <a:ext cx="8421436" cy="48005"/>
            <a:chOff x="3060700" y="4724400"/>
            <a:chExt cx="5955507" cy="31432"/>
          </a:xfrm>
        </p:grpSpPr>
        <p:cxnSp>
          <p:nvCxnSpPr>
            <p:cNvPr id="3" name="直接连接符 2"/>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中国地图6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17" t="5775" r="11017" b="2350"/>
          <a:stretch>
            <a:fillRect/>
          </a:stretch>
        </p:blipFill>
        <p:spPr bwMode="auto">
          <a:xfrm>
            <a:off x="248813" y="750271"/>
            <a:ext cx="5631248" cy="465040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标注 1"/>
          <p:cNvSpPr/>
          <p:nvPr/>
        </p:nvSpPr>
        <p:spPr>
          <a:xfrm>
            <a:off x="4576467" y="1791898"/>
            <a:ext cx="711144" cy="288032"/>
          </a:xfrm>
          <a:prstGeom prst="wedgeRectCallout">
            <a:avLst>
              <a:gd name="adj1" fmla="val 11520"/>
              <a:gd name="adj2" fmla="val 5883"/>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蒙东</a:t>
            </a:r>
          </a:p>
        </p:txBody>
      </p:sp>
      <p:sp>
        <p:nvSpPr>
          <p:cNvPr id="7" name="矩形标注 85"/>
          <p:cNvSpPr/>
          <p:nvPr/>
        </p:nvSpPr>
        <p:spPr>
          <a:xfrm>
            <a:off x="3317184" y="1980256"/>
            <a:ext cx="711144" cy="288032"/>
          </a:xfrm>
          <a:prstGeom prst="wedgeRectCallout">
            <a:avLst>
              <a:gd name="adj1" fmla="val 38211"/>
              <a:gd name="adj2" fmla="val 193934"/>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晋北</a:t>
            </a:r>
          </a:p>
        </p:txBody>
      </p:sp>
      <p:sp>
        <p:nvSpPr>
          <p:cNvPr id="8" name="矩形标注 86"/>
          <p:cNvSpPr/>
          <p:nvPr/>
        </p:nvSpPr>
        <p:spPr>
          <a:xfrm>
            <a:off x="4173149" y="2485145"/>
            <a:ext cx="711144" cy="288032"/>
          </a:xfrm>
          <a:prstGeom prst="wedgeRectCallout">
            <a:avLst>
              <a:gd name="adj1" fmla="val -74287"/>
              <a:gd name="adj2" fmla="val 171692"/>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晋东</a:t>
            </a:r>
          </a:p>
        </p:txBody>
      </p:sp>
      <p:sp>
        <p:nvSpPr>
          <p:cNvPr id="9" name="矩形标注 87"/>
          <p:cNvSpPr/>
          <p:nvPr/>
        </p:nvSpPr>
        <p:spPr>
          <a:xfrm>
            <a:off x="4730556" y="3282709"/>
            <a:ext cx="711144" cy="288032"/>
          </a:xfrm>
          <a:prstGeom prst="wedgeRectCallout">
            <a:avLst>
              <a:gd name="adj1" fmla="val -89584"/>
              <a:gd name="adj2" fmla="val -95221"/>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鲁西</a:t>
            </a:r>
          </a:p>
        </p:txBody>
      </p:sp>
      <p:sp>
        <p:nvSpPr>
          <p:cNvPr id="10" name="矩形标注 88"/>
          <p:cNvSpPr/>
          <p:nvPr/>
        </p:nvSpPr>
        <p:spPr>
          <a:xfrm>
            <a:off x="4730556" y="2796473"/>
            <a:ext cx="711144" cy="288032"/>
          </a:xfrm>
          <a:prstGeom prst="wedgeRectCallout">
            <a:avLst>
              <a:gd name="adj1" fmla="val -130834"/>
              <a:gd name="adj2" fmla="val 28126"/>
            </a:avLst>
          </a:prstGeom>
          <a:solidFill>
            <a:srgbClr val="00FF00"/>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冀中</a:t>
            </a:r>
          </a:p>
        </p:txBody>
      </p:sp>
      <p:sp>
        <p:nvSpPr>
          <p:cNvPr id="11" name="矩形标注 89"/>
          <p:cNvSpPr/>
          <p:nvPr/>
        </p:nvSpPr>
        <p:spPr>
          <a:xfrm>
            <a:off x="3347655" y="3326635"/>
            <a:ext cx="711144" cy="288032"/>
          </a:xfrm>
          <a:prstGeom prst="wedgeRectCallout">
            <a:avLst>
              <a:gd name="adj1" fmla="val 25270"/>
              <a:gd name="adj2" fmla="val -161950"/>
            </a:avLst>
          </a:prstGeom>
          <a:solidFill>
            <a:srgbClr val="00FF00"/>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晋中</a:t>
            </a:r>
          </a:p>
        </p:txBody>
      </p:sp>
      <p:sp>
        <p:nvSpPr>
          <p:cNvPr id="12" name="矩形标注 90"/>
          <p:cNvSpPr/>
          <p:nvPr/>
        </p:nvSpPr>
        <p:spPr>
          <a:xfrm>
            <a:off x="2798608" y="2341129"/>
            <a:ext cx="711144" cy="288032"/>
          </a:xfrm>
          <a:prstGeom prst="wedgeRectCallout">
            <a:avLst>
              <a:gd name="adj1" fmla="val 65711"/>
              <a:gd name="adj2" fmla="val 90809"/>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神东</a:t>
            </a:r>
          </a:p>
        </p:txBody>
      </p:sp>
      <p:sp>
        <p:nvSpPr>
          <p:cNvPr id="14" name="矩形标注 92"/>
          <p:cNvSpPr/>
          <p:nvPr/>
        </p:nvSpPr>
        <p:spPr>
          <a:xfrm>
            <a:off x="3367523" y="4442790"/>
            <a:ext cx="853373" cy="288032"/>
          </a:xfrm>
          <a:prstGeom prst="wedgeRectCallout">
            <a:avLst>
              <a:gd name="adj1" fmla="val -46581"/>
              <a:gd name="adj2" fmla="val -101288"/>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云贵川</a:t>
            </a:r>
          </a:p>
        </p:txBody>
      </p:sp>
      <p:sp>
        <p:nvSpPr>
          <p:cNvPr id="15" name="矩形标注 93"/>
          <p:cNvSpPr/>
          <p:nvPr/>
        </p:nvSpPr>
        <p:spPr>
          <a:xfrm>
            <a:off x="4730556" y="3916854"/>
            <a:ext cx="711144" cy="288032"/>
          </a:xfrm>
          <a:prstGeom prst="wedgeRectCallout">
            <a:avLst>
              <a:gd name="adj1" fmla="val -90392"/>
              <a:gd name="adj2" fmla="val -206435"/>
            </a:avLst>
          </a:prstGeom>
          <a:solidFill>
            <a:srgbClr val="00FF00"/>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两淮</a:t>
            </a:r>
          </a:p>
        </p:txBody>
      </p:sp>
      <p:sp>
        <p:nvSpPr>
          <p:cNvPr id="16" name="矩形标注 94"/>
          <p:cNvSpPr/>
          <p:nvPr/>
        </p:nvSpPr>
        <p:spPr>
          <a:xfrm>
            <a:off x="3980933" y="3831524"/>
            <a:ext cx="711144" cy="288032"/>
          </a:xfrm>
          <a:prstGeom prst="wedgeRectCallout">
            <a:avLst>
              <a:gd name="adj1" fmla="val -35392"/>
              <a:gd name="adj2" fmla="val -192281"/>
            </a:avLst>
          </a:prstGeom>
          <a:solidFill>
            <a:srgbClr val="00FF00"/>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河南</a:t>
            </a:r>
          </a:p>
        </p:txBody>
      </p:sp>
      <p:sp>
        <p:nvSpPr>
          <p:cNvPr id="17" name="矩形标注 95"/>
          <p:cNvSpPr/>
          <p:nvPr/>
        </p:nvSpPr>
        <p:spPr>
          <a:xfrm>
            <a:off x="2371922" y="3570741"/>
            <a:ext cx="711144" cy="288032"/>
          </a:xfrm>
          <a:prstGeom prst="wedgeRectCallout">
            <a:avLst>
              <a:gd name="adj1" fmla="val 102109"/>
              <a:gd name="adj2" fmla="val -127575"/>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黄陇</a:t>
            </a:r>
          </a:p>
        </p:txBody>
      </p:sp>
      <p:sp>
        <p:nvSpPr>
          <p:cNvPr id="18" name="矩形标注 96"/>
          <p:cNvSpPr/>
          <p:nvPr/>
        </p:nvSpPr>
        <p:spPr>
          <a:xfrm>
            <a:off x="2565579" y="3103130"/>
            <a:ext cx="711144" cy="288032"/>
          </a:xfrm>
          <a:prstGeom prst="wedgeRectCallout">
            <a:avLst>
              <a:gd name="adj1" fmla="val 90785"/>
              <a:gd name="adj2" fmla="val -83090"/>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陕北</a:t>
            </a:r>
          </a:p>
        </p:txBody>
      </p:sp>
      <p:sp>
        <p:nvSpPr>
          <p:cNvPr id="19" name="矩形标注 97"/>
          <p:cNvSpPr/>
          <p:nvPr/>
        </p:nvSpPr>
        <p:spPr>
          <a:xfrm>
            <a:off x="2080513" y="2711251"/>
            <a:ext cx="711144" cy="288032"/>
          </a:xfrm>
          <a:prstGeom prst="wedgeRectCallout">
            <a:avLst>
              <a:gd name="adj1" fmla="val 132035"/>
              <a:gd name="adj2" fmla="val 58456"/>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90702" tIns="45352" rIns="90702" bIns="45352" rtlCol="0" anchor="ctr"/>
          <a:lstStyle/>
          <a:p>
            <a:pPr algn="ctr"/>
            <a:r>
              <a:rPr lang="zh-CN" altLang="en-US" sz="1575" dirty="0">
                <a:solidFill>
                  <a:schemeClr val="tx1"/>
                </a:solidFill>
                <a:latin typeface="黑体" panose="02010609060101010101" pitchFamily="49" charset="-122"/>
                <a:ea typeface="黑体" panose="02010609060101010101" pitchFamily="49" charset="-122"/>
              </a:rPr>
              <a:t>宁东</a:t>
            </a:r>
          </a:p>
        </p:txBody>
      </p:sp>
      <p:sp>
        <p:nvSpPr>
          <p:cNvPr id="20" name="TextBox 13"/>
          <p:cNvSpPr txBox="1"/>
          <p:nvPr/>
        </p:nvSpPr>
        <p:spPr>
          <a:xfrm>
            <a:off x="5870828" y="771905"/>
            <a:ext cx="3790697" cy="3412114"/>
          </a:xfrm>
          <a:prstGeom prst="rect">
            <a:avLst/>
          </a:prstGeom>
          <a:noFill/>
        </p:spPr>
        <p:txBody>
          <a:bodyPr wrap="square" lIns="90702" tIns="45352" rIns="90702" bIns="45352" rtlCol="0">
            <a:spAutoFit/>
          </a:bodyPr>
          <a:lstStyle/>
          <a:p>
            <a:pPr>
              <a:lnSpc>
                <a:spcPct val="150000"/>
              </a:lnSpc>
            </a:pPr>
            <a:r>
              <a:rPr lang="zh-CN" altLang="en-US" sz="1800" dirty="0" smtClean="0">
                <a:solidFill>
                  <a:srgbClr val="0000FF"/>
                </a:solidFill>
                <a:latin typeface="黑体" panose="02010609060101010101" pitchFamily="49" charset="-122"/>
                <a:ea typeface="黑体" panose="02010609060101010101" pitchFamily="49" charset="-122"/>
              </a:rPr>
              <a:t>    </a:t>
            </a:r>
            <a:r>
              <a:rPr lang="zh-CN" altLang="en-US" sz="1600" dirty="0" smtClean="0">
                <a:solidFill>
                  <a:srgbClr val="0000FF"/>
                </a:solidFill>
                <a:latin typeface="黑体" panose="02010609060101010101" pitchFamily="49" charset="-122"/>
                <a:ea typeface="黑体" panose="02010609060101010101" pitchFamily="49" charset="-122"/>
              </a:rPr>
              <a:t>据不完全统计，自</a:t>
            </a:r>
            <a:r>
              <a:rPr lang="en-US" altLang="zh-CN" sz="1600" dirty="0" smtClean="0">
                <a:solidFill>
                  <a:srgbClr val="0000FF"/>
                </a:solidFill>
                <a:latin typeface="黑体" panose="02010609060101010101" pitchFamily="49" charset="-122"/>
                <a:ea typeface="黑体" panose="02010609060101010101" pitchFamily="49" charset="-122"/>
              </a:rPr>
              <a:t>2012</a:t>
            </a:r>
            <a:r>
              <a:rPr lang="zh-CN" altLang="en-US" sz="1600" dirty="0" smtClean="0">
                <a:solidFill>
                  <a:srgbClr val="0000FF"/>
                </a:solidFill>
                <a:latin typeface="黑体" panose="02010609060101010101" pitchFamily="49" charset="-122"/>
                <a:ea typeface="黑体" panose="02010609060101010101" pitchFamily="49" charset="-122"/>
              </a:rPr>
              <a:t>年起与各大煤炭集团合作，共解放受水害威胁煤炭资源量</a:t>
            </a:r>
            <a:r>
              <a:rPr lang="en-US" altLang="zh-CN" sz="1600" dirty="0" smtClean="0">
                <a:solidFill>
                  <a:srgbClr val="FF0000"/>
                </a:solidFill>
                <a:latin typeface="黑体" panose="02010609060101010101" pitchFamily="49" charset="-122"/>
                <a:ea typeface="黑体" panose="02010609060101010101" pitchFamily="49" charset="-122"/>
              </a:rPr>
              <a:t>6</a:t>
            </a:r>
            <a:r>
              <a:rPr lang="zh-CN" altLang="en-US" sz="1600" dirty="0" smtClean="0">
                <a:solidFill>
                  <a:srgbClr val="FF0000"/>
                </a:solidFill>
                <a:latin typeface="黑体" panose="02010609060101010101" pitchFamily="49" charset="-122"/>
                <a:ea typeface="黑体" panose="02010609060101010101" pitchFamily="49" charset="-122"/>
              </a:rPr>
              <a:t>亿吨以上，为我国能源资源增储保供作出了总局贡献。</a:t>
            </a:r>
            <a:endParaRPr lang="en-US" altLang="zh-CN" sz="1600" dirty="0" smtClean="0">
              <a:solidFill>
                <a:srgbClr val="FF0000"/>
              </a:solidFill>
              <a:latin typeface="黑体" panose="02010609060101010101" pitchFamily="49" charset="-122"/>
              <a:ea typeface="黑体" panose="02010609060101010101" pitchFamily="49" charset="-122"/>
            </a:endParaRPr>
          </a:p>
          <a:p>
            <a:pPr>
              <a:lnSpc>
                <a:spcPct val="150000"/>
              </a:lnSpc>
            </a:pPr>
            <a:r>
              <a:rPr lang="zh-CN" altLang="en-US" sz="1800" dirty="0" smtClean="0">
                <a:solidFill>
                  <a:srgbClr val="0000FF"/>
                </a:solidFill>
                <a:latin typeface="黑体" panose="02010609060101010101" pitchFamily="49" charset="-122"/>
                <a:ea typeface="黑体" panose="02010609060101010101" pitchFamily="49" charset="-122"/>
              </a:rPr>
              <a:t>    </a:t>
            </a:r>
            <a:endParaRPr lang="en-US" altLang="zh-CN" sz="1600" dirty="0">
              <a:solidFill>
                <a:srgbClr val="FF0000"/>
              </a:solidFill>
              <a:latin typeface="黑体" panose="02010609060101010101" pitchFamily="49" charset="-122"/>
              <a:ea typeface="黑体" panose="02010609060101010101" pitchFamily="49" charset="-122"/>
            </a:endParaRPr>
          </a:p>
          <a:p>
            <a:pPr>
              <a:lnSpc>
                <a:spcPct val="150000"/>
              </a:lnSpc>
            </a:pPr>
            <a:endParaRPr lang="en-US" altLang="zh-CN" sz="1995" b="1" dirty="0">
              <a:latin typeface="黑体" panose="02010609060101010101" pitchFamily="49" charset="-122"/>
              <a:ea typeface="黑体" panose="02010609060101010101" pitchFamily="49" charset="-122"/>
            </a:endParaRPr>
          </a:p>
          <a:p>
            <a:pPr>
              <a:lnSpc>
                <a:spcPct val="150000"/>
              </a:lnSpc>
            </a:pPr>
            <a:endParaRPr lang="en-US" altLang="zh-CN" sz="1995" b="1" dirty="0">
              <a:latin typeface="黑体" panose="02010609060101010101" pitchFamily="49" charset="-122"/>
              <a:ea typeface="黑体" panose="02010609060101010101" pitchFamily="49" charset="-122"/>
            </a:endParaRPr>
          </a:p>
          <a:p>
            <a:pPr>
              <a:lnSpc>
                <a:spcPct val="150000"/>
              </a:lnSpc>
            </a:pPr>
            <a:endParaRPr lang="zh-CN" altLang="en-US" sz="1995" b="1" dirty="0">
              <a:latin typeface="黑体" panose="02010609060101010101" pitchFamily="49" charset="-122"/>
              <a:ea typeface="黑体" panose="02010609060101010101" pitchFamily="49" charset="-122"/>
            </a:endParaRPr>
          </a:p>
        </p:txBody>
      </p:sp>
      <p:sp>
        <p:nvSpPr>
          <p:cNvPr id="21" name="矩形 20"/>
          <p:cNvSpPr/>
          <p:nvPr/>
        </p:nvSpPr>
        <p:spPr>
          <a:xfrm>
            <a:off x="5826518" y="2341866"/>
            <a:ext cx="3958730" cy="2751522"/>
          </a:xfrm>
          <a:prstGeom prst="rect">
            <a:avLst/>
          </a:prstGeom>
        </p:spPr>
        <p:txBody>
          <a:bodyPr wrap="square">
            <a:spAutoFit/>
          </a:bodyPr>
          <a:lstStyle/>
          <a:p>
            <a:pPr>
              <a:lnSpc>
                <a:spcPct val="150000"/>
              </a:lnSpc>
            </a:pPr>
            <a:r>
              <a:rPr lang="zh-CN" altLang="en-US" sz="1600" dirty="0" smtClean="0">
                <a:solidFill>
                  <a:srgbClr val="0000FF"/>
                </a:solidFill>
                <a:latin typeface="黑体" panose="02010609060101010101" pitchFamily="49" charset="-122"/>
                <a:ea typeface="黑体" panose="02010609060101010101" pitchFamily="49" charset="-122"/>
              </a:rPr>
              <a:t>    形</a:t>
            </a:r>
            <a:r>
              <a:rPr lang="zh-CN" altLang="en-US" sz="1600" dirty="0">
                <a:solidFill>
                  <a:srgbClr val="0000FF"/>
                </a:solidFill>
                <a:latin typeface="黑体" panose="02010609060101010101" pitchFamily="49" charset="-122"/>
                <a:ea typeface="黑体" panose="02010609060101010101" pitchFamily="49" charset="-122"/>
              </a:rPr>
              <a:t>成了“设计</a:t>
            </a:r>
            <a:r>
              <a:rPr lang="en-US" altLang="zh-CN" sz="1600" dirty="0">
                <a:solidFill>
                  <a:srgbClr val="0000FF"/>
                </a:solidFill>
                <a:latin typeface="黑体" panose="02010609060101010101" pitchFamily="49" charset="-122"/>
                <a:ea typeface="黑体" panose="02010609060101010101" pitchFamily="49" charset="-122"/>
              </a:rPr>
              <a:t>-</a:t>
            </a:r>
            <a:r>
              <a:rPr lang="zh-CN" altLang="en-US" sz="1600" dirty="0">
                <a:solidFill>
                  <a:srgbClr val="0000FF"/>
                </a:solidFill>
                <a:latin typeface="黑体" panose="02010609060101010101" pitchFamily="49" charset="-122"/>
                <a:ea typeface="黑体" panose="02010609060101010101" pitchFamily="49" charset="-122"/>
              </a:rPr>
              <a:t>探查</a:t>
            </a:r>
            <a:r>
              <a:rPr lang="en-US" altLang="zh-CN" sz="1600" dirty="0">
                <a:solidFill>
                  <a:srgbClr val="0000FF"/>
                </a:solidFill>
                <a:latin typeface="黑体" panose="02010609060101010101" pitchFamily="49" charset="-122"/>
                <a:ea typeface="黑体" panose="02010609060101010101" pitchFamily="49" charset="-122"/>
              </a:rPr>
              <a:t>-</a:t>
            </a:r>
            <a:r>
              <a:rPr lang="zh-CN" altLang="en-US" sz="1600" dirty="0">
                <a:solidFill>
                  <a:srgbClr val="0000FF"/>
                </a:solidFill>
                <a:latin typeface="黑体" panose="02010609060101010101" pitchFamily="49" charset="-122"/>
                <a:ea typeface="黑体" panose="02010609060101010101" pitchFamily="49" charset="-122"/>
              </a:rPr>
              <a:t>治理</a:t>
            </a:r>
            <a:r>
              <a:rPr lang="en-US" altLang="zh-CN" sz="1600" dirty="0">
                <a:solidFill>
                  <a:srgbClr val="0000FF"/>
                </a:solidFill>
                <a:latin typeface="黑体" panose="02010609060101010101" pitchFamily="49" charset="-122"/>
                <a:ea typeface="黑体" panose="02010609060101010101" pitchFamily="49" charset="-122"/>
              </a:rPr>
              <a:t>-</a:t>
            </a:r>
            <a:r>
              <a:rPr lang="zh-CN" altLang="en-US" sz="1600" dirty="0">
                <a:solidFill>
                  <a:srgbClr val="0000FF"/>
                </a:solidFill>
                <a:latin typeface="黑体" panose="02010609060101010101" pitchFamily="49" charset="-122"/>
                <a:ea typeface="黑体" panose="02010609060101010101" pitchFamily="49" charset="-122"/>
              </a:rPr>
              <a:t>评价”一体化服务链，该技术</a:t>
            </a:r>
            <a:r>
              <a:rPr lang="zh-CN" altLang="en-US" sz="1600" dirty="0">
                <a:solidFill>
                  <a:srgbClr val="FF0000"/>
                </a:solidFill>
                <a:latin typeface="黑体" panose="02010609060101010101" pitchFamily="49" charset="-122"/>
                <a:ea typeface="黑体" panose="02010609060101010101" pitchFamily="49" charset="-122"/>
              </a:rPr>
              <a:t>授权专利</a:t>
            </a:r>
            <a:r>
              <a:rPr lang="en-US" altLang="zh-CN" sz="1600" dirty="0">
                <a:solidFill>
                  <a:srgbClr val="FF0000"/>
                </a:solidFill>
                <a:latin typeface="黑体" panose="02010609060101010101" pitchFamily="49" charset="-122"/>
                <a:ea typeface="黑体" panose="02010609060101010101" pitchFamily="49" charset="-122"/>
              </a:rPr>
              <a:t>20</a:t>
            </a:r>
            <a:r>
              <a:rPr lang="zh-CN" altLang="en-US" sz="1600" dirty="0">
                <a:solidFill>
                  <a:srgbClr val="FF0000"/>
                </a:solidFill>
                <a:latin typeface="黑体" panose="02010609060101010101" pitchFamily="49" charset="-122"/>
                <a:ea typeface="黑体" panose="02010609060101010101" pitchFamily="49" charset="-122"/>
              </a:rPr>
              <a:t>余项；制定标准</a:t>
            </a:r>
            <a:r>
              <a:rPr lang="en-US" altLang="zh-CN" sz="1600" dirty="0">
                <a:solidFill>
                  <a:srgbClr val="FF0000"/>
                </a:solidFill>
                <a:latin typeface="黑体" panose="02010609060101010101" pitchFamily="49" charset="-122"/>
                <a:ea typeface="黑体" panose="02010609060101010101" pitchFamily="49" charset="-122"/>
              </a:rPr>
              <a:t>4</a:t>
            </a:r>
            <a:r>
              <a:rPr lang="zh-CN" altLang="en-US" sz="1600" dirty="0">
                <a:solidFill>
                  <a:srgbClr val="FF0000"/>
                </a:solidFill>
                <a:latin typeface="黑体" panose="02010609060101010101" pitchFamily="49" charset="-122"/>
                <a:ea typeface="黑体" panose="02010609060101010101" pitchFamily="49" charset="-122"/>
              </a:rPr>
              <a:t>项</a:t>
            </a:r>
            <a:r>
              <a:rPr lang="zh-CN" altLang="en-US" sz="1600" dirty="0" smtClean="0">
                <a:solidFill>
                  <a:srgbClr val="FF0000"/>
                </a:solidFill>
                <a:latin typeface="黑体" panose="02010609060101010101" pitchFamily="49" charset="-122"/>
                <a:ea typeface="黑体" panose="02010609060101010101" pitchFamily="49" charset="-122"/>
              </a:rPr>
              <a:t>。</a:t>
            </a:r>
            <a:endParaRPr lang="en-US" altLang="zh-CN" sz="1600" dirty="0" smtClean="0">
              <a:solidFill>
                <a:srgbClr val="FF0000"/>
              </a:solidFill>
              <a:latin typeface="黑体" panose="02010609060101010101" pitchFamily="49" charset="-122"/>
              <a:ea typeface="黑体" panose="02010609060101010101" pitchFamily="49" charset="-122"/>
            </a:endParaRPr>
          </a:p>
          <a:p>
            <a:pPr>
              <a:lnSpc>
                <a:spcPct val="150000"/>
              </a:lnSpc>
            </a:pPr>
            <a:r>
              <a:rPr lang="en-US" altLang="zh-CN" sz="1680" dirty="0" smtClean="0">
                <a:solidFill>
                  <a:srgbClr val="0000FF"/>
                </a:solidFill>
                <a:latin typeface="黑体" panose="02010609060101010101" pitchFamily="49" charset="-122"/>
                <a:ea typeface="黑体" panose="02010609060101010101" pitchFamily="49" charset="-122"/>
              </a:rPr>
              <a:t>《</a:t>
            </a:r>
            <a:r>
              <a:rPr lang="zh-CN" altLang="en-US" sz="1680" dirty="0">
                <a:solidFill>
                  <a:srgbClr val="0000FF"/>
                </a:solidFill>
                <a:latin typeface="黑体" panose="02010609060101010101" pitchFamily="49" charset="-122"/>
                <a:ea typeface="黑体" panose="02010609060101010101" pitchFamily="49" charset="-122"/>
              </a:rPr>
              <a:t>煤层底板探查注浆技术规范</a:t>
            </a:r>
            <a:r>
              <a:rPr lang="en-US" altLang="zh-CN" sz="1680" dirty="0" smtClean="0">
                <a:solidFill>
                  <a:srgbClr val="0000FF"/>
                </a:solidFill>
                <a:latin typeface="黑体" panose="02010609060101010101" pitchFamily="49" charset="-122"/>
                <a:ea typeface="黑体" panose="02010609060101010101" pitchFamily="49" charset="-122"/>
              </a:rPr>
              <a:t>》</a:t>
            </a:r>
          </a:p>
          <a:p>
            <a:pPr>
              <a:lnSpc>
                <a:spcPct val="150000"/>
              </a:lnSpc>
            </a:pPr>
            <a:r>
              <a:rPr lang="en-US" altLang="zh-CN" sz="1680" dirty="0" smtClean="0">
                <a:solidFill>
                  <a:srgbClr val="0000FF"/>
                </a:solidFill>
                <a:latin typeface="黑体" panose="02010609060101010101" pitchFamily="49" charset="-122"/>
                <a:ea typeface="黑体" panose="02010609060101010101" pitchFamily="49" charset="-122"/>
              </a:rPr>
              <a:t>《</a:t>
            </a:r>
            <a:r>
              <a:rPr lang="zh-CN" altLang="en-US" sz="1680" dirty="0">
                <a:solidFill>
                  <a:srgbClr val="0000FF"/>
                </a:solidFill>
                <a:latin typeface="黑体" panose="02010609060101010101" pitchFamily="49" charset="-122"/>
                <a:ea typeface="黑体" panose="02010609060101010101" pitchFamily="49" charset="-122"/>
              </a:rPr>
              <a:t>煤层底板多分支水平孔定向技术规范</a:t>
            </a:r>
            <a:r>
              <a:rPr lang="en-US" altLang="zh-CN" sz="1680" dirty="0" smtClean="0">
                <a:solidFill>
                  <a:srgbClr val="0000FF"/>
                </a:solidFill>
                <a:latin typeface="黑体" panose="02010609060101010101" pitchFamily="49" charset="-122"/>
                <a:ea typeface="黑体" panose="02010609060101010101" pitchFamily="49" charset="-122"/>
              </a:rPr>
              <a:t>》</a:t>
            </a:r>
            <a:endParaRPr lang="en-US" altLang="zh-CN" sz="1680" dirty="0">
              <a:solidFill>
                <a:srgbClr val="0000FF"/>
              </a:solidFill>
              <a:latin typeface="黑体" panose="02010609060101010101" pitchFamily="49" charset="-122"/>
              <a:ea typeface="黑体" panose="02010609060101010101" pitchFamily="49" charset="-122"/>
            </a:endParaRPr>
          </a:p>
          <a:p>
            <a:pPr>
              <a:lnSpc>
                <a:spcPct val="150000"/>
              </a:lnSpc>
            </a:pPr>
            <a:r>
              <a:rPr lang="en-US" altLang="zh-CN" sz="1680" dirty="0">
                <a:solidFill>
                  <a:srgbClr val="0000FF"/>
                </a:solidFill>
                <a:latin typeface="黑体" panose="02010609060101010101" pitchFamily="49" charset="-122"/>
                <a:ea typeface="黑体" panose="02010609060101010101" pitchFamily="49" charset="-122"/>
              </a:rPr>
              <a:t>《</a:t>
            </a:r>
            <a:r>
              <a:rPr lang="zh-CN" altLang="en-US" sz="1680" dirty="0">
                <a:solidFill>
                  <a:srgbClr val="0000FF"/>
                </a:solidFill>
                <a:latin typeface="黑体" panose="02010609060101010101" pitchFamily="49" charset="-122"/>
                <a:ea typeface="黑体" panose="02010609060101010101" pitchFamily="49" charset="-122"/>
              </a:rPr>
              <a:t>煤层底板面上探查治理工程设计规范</a:t>
            </a:r>
            <a:r>
              <a:rPr lang="en-US" altLang="zh-CN" sz="1680" dirty="0" smtClean="0">
                <a:solidFill>
                  <a:srgbClr val="0000FF"/>
                </a:solidFill>
                <a:latin typeface="黑体" panose="02010609060101010101" pitchFamily="49" charset="-122"/>
                <a:ea typeface="黑体" panose="02010609060101010101" pitchFamily="49" charset="-122"/>
              </a:rPr>
              <a:t>》</a:t>
            </a:r>
            <a:endParaRPr lang="en-US" altLang="zh-CN" sz="1680" dirty="0">
              <a:solidFill>
                <a:srgbClr val="0000FF"/>
              </a:solidFill>
              <a:latin typeface="黑体" panose="02010609060101010101" pitchFamily="49" charset="-122"/>
              <a:ea typeface="黑体" panose="02010609060101010101" pitchFamily="49" charset="-122"/>
            </a:endParaRPr>
          </a:p>
          <a:p>
            <a:pPr>
              <a:lnSpc>
                <a:spcPct val="150000"/>
              </a:lnSpc>
            </a:pPr>
            <a:r>
              <a:rPr lang="en-US" altLang="zh-CN" sz="1680" dirty="0">
                <a:solidFill>
                  <a:srgbClr val="0000FF"/>
                </a:solidFill>
                <a:latin typeface="黑体" panose="02010609060101010101" pitchFamily="49" charset="-122"/>
                <a:ea typeface="黑体" panose="02010609060101010101" pitchFamily="49" charset="-122"/>
              </a:rPr>
              <a:t>《</a:t>
            </a:r>
            <a:r>
              <a:rPr lang="zh-CN" altLang="en-US" sz="1680" dirty="0">
                <a:solidFill>
                  <a:srgbClr val="0000FF"/>
                </a:solidFill>
                <a:latin typeface="黑体" panose="02010609060101010101" pitchFamily="49" charset="-122"/>
                <a:ea typeface="黑体" panose="02010609060101010101" pitchFamily="49" charset="-122"/>
              </a:rPr>
              <a:t>煤层底板面上探查治理工程监理规范</a:t>
            </a:r>
            <a:r>
              <a:rPr lang="en-US" altLang="zh-CN" sz="1680" dirty="0">
                <a:solidFill>
                  <a:srgbClr val="0000FF"/>
                </a:solidFill>
                <a:latin typeface="黑体" panose="02010609060101010101" pitchFamily="49" charset="-122"/>
                <a:ea typeface="黑体" panose="02010609060101010101" pitchFamily="49" charset="-122"/>
              </a:rPr>
              <a:t>》</a:t>
            </a:r>
            <a:endParaRPr lang="zh-CN" altLang="en-US" sz="1680" dirty="0">
              <a:solidFill>
                <a:srgbClr val="0000FF"/>
              </a:solidFill>
            </a:endParaRPr>
          </a:p>
        </p:txBody>
      </p:sp>
      <p:grpSp>
        <p:nvGrpSpPr>
          <p:cNvPr id="22" name="组合 21"/>
          <p:cNvGrpSpPr/>
          <p:nvPr/>
        </p:nvGrpSpPr>
        <p:grpSpPr>
          <a:xfrm>
            <a:off x="650207" y="719522"/>
            <a:ext cx="8421436" cy="48005"/>
            <a:chOff x="3060700" y="4724400"/>
            <a:chExt cx="5955507" cy="31432"/>
          </a:xfrm>
        </p:grpSpPr>
        <p:cxnSp>
          <p:nvCxnSpPr>
            <p:cNvPr id="23" name="直接连接符 22"/>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1355128679"/>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50207" y="719522"/>
            <a:ext cx="8421436" cy="48005"/>
            <a:chOff x="3060700" y="4724400"/>
            <a:chExt cx="5955507" cy="31432"/>
          </a:xfrm>
        </p:grpSpPr>
        <p:cxnSp>
          <p:nvCxnSpPr>
            <p:cNvPr id="3" name="直接连接符 2"/>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650207" y="719522"/>
            <a:ext cx="8421436" cy="48005"/>
            <a:chOff x="3060700" y="4724400"/>
            <a:chExt cx="5955507" cy="31432"/>
          </a:xfrm>
        </p:grpSpPr>
        <p:cxnSp>
          <p:nvCxnSpPr>
            <p:cNvPr id="23" name="直接连接符 22"/>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26"/>
          <p:cNvSpPr txBox="1"/>
          <p:nvPr/>
        </p:nvSpPr>
        <p:spPr>
          <a:xfrm>
            <a:off x="-107627" y="961670"/>
            <a:ext cx="6624736" cy="461665"/>
          </a:xfrm>
          <a:prstGeom prst="rect">
            <a:avLst/>
          </a:prstGeom>
          <a:noFill/>
        </p:spPr>
        <p:txBody>
          <a:bodyPr wrap="square" rtlCol="0">
            <a:spAutoFit/>
          </a:bodyPr>
          <a:lstStyle/>
          <a:p>
            <a:pPr defTabSz="959485">
              <a:lnSpc>
                <a:spcPct val="150000"/>
              </a:lnSpc>
              <a:defRPr/>
            </a:pPr>
            <a:r>
              <a:rPr lang="zh-CN" altLang="en-US" sz="1600" dirty="0" smtClean="0">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latin typeface="黑体" panose="02010609060101010101" pitchFamily="49" charset="-122"/>
                <a:ea typeface="黑体" panose="02010609060101010101" pitchFamily="49" charset="-122"/>
                <a:sym typeface="Arial" panose="020B0604020202020204" pitchFamily="34" charset="0"/>
              </a:rPr>
              <a:t>8</a:t>
            </a:r>
            <a:r>
              <a:rPr lang="zh-CN" altLang="en-US" sz="1600" dirty="0" smtClean="0">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0000FF"/>
                </a:solidFill>
                <a:latin typeface="黑体" panose="02010609060101010101" pitchFamily="49" charset="-122"/>
                <a:ea typeface="黑体" panose="02010609060101010101" pitchFamily="49" charset="-122"/>
                <a:sym typeface="Arial" panose="020B0604020202020204" pitchFamily="34" charset="0"/>
              </a:rPr>
              <a:t>采动空间探查治理技术</a:t>
            </a:r>
            <a:r>
              <a:rPr lang="en-US" altLang="zh-CN"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a:solidFill>
                  <a:srgbClr val="FF0000"/>
                </a:solidFill>
                <a:latin typeface="黑体" panose="02010609060101010101" pitchFamily="49" charset="-122"/>
                <a:ea typeface="黑体" panose="02010609060101010101" pitchFamily="49" charset="-122"/>
                <a:sym typeface="Arial" panose="020B0604020202020204" pitchFamily="34" charset="0"/>
              </a:rPr>
              <a:t>面</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向绿色矿山采动空间探测及注浆技术</a:t>
            </a:r>
          </a:p>
        </p:txBody>
      </p:sp>
      <p:grpSp>
        <p:nvGrpSpPr>
          <p:cNvPr id="28" name="组合 27"/>
          <p:cNvGrpSpPr/>
          <p:nvPr/>
        </p:nvGrpSpPr>
        <p:grpSpPr>
          <a:xfrm>
            <a:off x="650207" y="719522"/>
            <a:ext cx="8421436" cy="48005"/>
            <a:chOff x="3060700" y="4724400"/>
            <a:chExt cx="5955507" cy="31432"/>
          </a:xfrm>
        </p:grpSpPr>
        <p:cxnSp>
          <p:nvCxnSpPr>
            <p:cNvPr id="29" name="直接连接符 28"/>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任意多边形 30"/>
          <p:cNvSpPr/>
          <p:nvPr/>
        </p:nvSpPr>
        <p:spPr>
          <a:xfrm>
            <a:off x="2335920" y="3908733"/>
            <a:ext cx="2102586" cy="112513"/>
          </a:xfrm>
          <a:custGeom>
            <a:avLst/>
            <a:gdLst>
              <a:gd name="connsiteX0" fmla="*/ 98367 w 2102586"/>
              <a:gd name="connsiteY0" fmla="*/ 3941 h 112513"/>
              <a:gd name="connsiteX1" fmla="*/ 277661 w 2102586"/>
              <a:gd name="connsiteY1" fmla="*/ 39799 h 112513"/>
              <a:gd name="connsiteX2" fmla="*/ 380755 w 2102586"/>
              <a:gd name="connsiteY2" fmla="*/ 48764 h 112513"/>
              <a:gd name="connsiteX3" fmla="*/ 542120 w 2102586"/>
              <a:gd name="connsiteY3" fmla="*/ 75658 h 112513"/>
              <a:gd name="connsiteX4" fmla="*/ 725896 w 2102586"/>
              <a:gd name="connsiteY4" fmla="*/ 98070 h 112513"/>
              <a:gd name="connsiteX5" fmla="*/ 950014 w 2102586"/>
              <a:gd name="connsiteY5" fmla="*/ 111517 h 112513"/>
              <a:gd name="connsiteX6" fmla="*/ 1232402 w 2102586"/>
              <a:gd name="connsiteY6" fmla="*/ 111517 h 112513"/>
              <a:gd name="connsiteX7" fmla="*/ 1550649 w 2102586"/>
              <a:gd name="connsiteY7" fmla="*/ 107035 h 112513"/>
              <a:gd name="connsiteX8" fmla="*/ 1698567 w 2102586"/>
              <a:gd name="connsiteY8" fmla="*/ 98070 h 112513"/>
              <a:gd name="connsiteX9" fmla="*/ 1801661 w 2102586"/>
              <a:gd name="connsiteY9" fmla="*/ 39799 h 112513"/>
              <a:gd name="connsiteX10" fmla="*/ 1904755 w 2102586"/>
              <a:gd name="connsiteY10" fmla="*/ 30835 h 112513"/>
              <a:gd name="connsiteX11" fmla="*/ 1980955 w 2102586"/>
              <a:gd name="connsiteY11" fmla="*/ 3941 h 112513"/>
              <a:gd name="connsiteX12" fmla="*/ 98367 w 2102586"/>
              <a:gd name="connsiteY12" fmla="*/ 3941 h 11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2586" h="112513">
                <a:moveTo>
                  <a:pt x="98367" y="3941"/>
                </a:moveTo>
                <a:cubicBezTo>
                  <a:pt x="-185515" y="9917"/>
                  <a:pt x="230596" y="32329"/>
                  <a:pt x="277661" y="39799"/>
                </a:cubicBezTo>
                <a:cubicBezTo>
                  <a:pt x="324726" y="47269"/>
                  <a:pt x="336679" y="42788"/>
                  <a:pt x="380755" y="48764"/>
                </a:cubicBezTo>
                <a:cubicBezTo>
                  <a:pt x="424831" y="54740"/>
                  <a:pt x="484596" y="67440"/>
                  <a:pt x="542120" y="75658"/>
                </a:cubicBezTo>
                <a:cubicBezTo>
                  <a:pt x="599644" y="83876"/>
                  <a:pt x="657914" y="92094"/>
                  <a:pt x="725896" y="98070"/>
                </a:cubicBezTo>
                <a:cubicBezTo>
                  <a:pt x="793878" y="104047"/>
                  <a:pt x="865596" y="109276"/>
                  <a:pt x="950014" y="111517"/>
                </a:cubicBezTo>
                <a:cubicBezTo>
                  <a:pt x="1034432" y="113758"/>
                  <a:pt x="1232402" y="111517"/>
                  <a:pt x="1232402" y="111517"/>
                </a:cubicBezTo>
                <a:lnTo>
                  <a:pt x="1550649" y="107035"/>
                </a:lnTo>
                <a:cubicBezTo>
                  <a:pt x="1628343" y="104794"/>
                  <a:pt x="1656732" y="109276"/>
                  <a:pt x="1698567" y="98070"/>
                </a:cubicBezTo>
                <a:cubicBezTo>
                  <a:pt x="1740402" y="86864"/>
                  <a:pt x="1767296" y="51005"/>
                  <a:pt x="1801661" y="39799"/>
                </a:cubicBezTo>
                <a:cubicBezTo>
                  <a:pt x="1836026" y="28593"/>
                  <a:pt x="1874873" y="36811"/>
                  <a:pt x="1904755" y="30835"/>
                </a:cubicBezTo>
                <a:cubicBezTo>
                  <a:pt x="1934637" y="24859"/>
                  <a:pt x="2281273" y="8423"/>
                  <a:pt x="1980955" y="3941"/>
                </a:cubicBezTo>
                <a:cubicBezTo>
                  <a:pt x="1680637" y="-541"/>
                  <a:pt x="382249" y="-2035"/>
                  <a:pt x="98367" y="3941"/>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7"/>
          <p:cNvGrpSpPr/>
          <p:nvPr/>
        </p:nvGrpSpPr>
        <p:grpSpPr>
          <a:xfrm>
            <a:off x="108397" y="1817145"/>
            <a:ext cx="5688632" cy="3403472"/>
            <a:chOff x="644167" y="700343"/>
            <a:chExt cx="7637217" cy="4740431"/>
          </a:xfrm>
        </p:grpSpPr>
        <p:grpSp>
          <p:nvGrpSpPr>
            <p:cNvPr id="39" name="组合 38"/>
            <p:cNvGrpSpPr/>
            <p:nvPr/>
          </p:nvGrpSpPr>
          <p:grpSpPr>
            <a:xfrm>
              <a:off x="644167" y="700343"/>
              <a:ext cx="6426647" cy="4740431"/>
              <a:chOff x="644167" y="700343"/>
              <a:chExt cx="6426647" cy="4740431"/>
            </a:xfrm>
          </p:grpSpPr>
          <p:grpSp>
            <p:nvGrpSpPr>
              <p:cNvPr id="43" name="组合 42"/>
              <p:cNvGrpSpPr/>
              <p:nvPr/>
            </p:nvGrpSpPr>
            <p:grpSpPr>
              <a:xfrm>
                <a:off x="644167" y="700343"/>
                <a:ext cx="6426647" cy="4740431"/>
                <a:chOff x="666526" y="688974"/>
                <a:chExt cx="6426647" cy="4740431"/>
              </a:xfrm>
            </p:grpSpPr>
            <p:pic>
              <p:nvPicPr>
                <p:cNvPr id="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26" y="688974"/>
                  <a:ext cx="6426647" cy="47404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矩形 76"/>
                <p:cNvSpPr>
                  <a:spLocks noChangeArrowheads="1"/>
                </p:cNvSpPr>
                <p:nvPr/>
              </p:nvSpPr>
              <p:spPr bwMode="auto">
                <a:xfrm>
                  <a:off x="3449469" y="4673673"/>
                  <a:ext cx="1202997" cy="586504"/>
                </a:xfrm>
                <a:prstGeom prst="rect">
                  <a:avLst/>
                </a:prstGeom>
                <a:noFill/>
                <a:ln w="9525">
                  <a:solidFill>
                    <a:schemeClr val="accent3">
                      <a:lumMod val="40000"/>
                      <a:lumOff val="60000"/>
                    </a:schemeClr>
                  </a:solidFill>
                  <a:miter lim="800000"/>
                </a:ln>
              </p:spPr>
              <p:txBody>
                <a:bodyPr wrap="square" lIns="91431" tIns="45716" rIns="91431" bIns="45716">
                  <a:spAutoFit/>
                </a:bodyPr>
                <a:lstStyle/>
                <a:p>
                  <a:pPr defTabSz="684530"/>
                  <a:r>
                    <a:rPr lang="zh-CN" altLang="en-US" sz="1600" b="1" dirty="0" smtClean="0">
                      <a:solidFill>
                        <a:schemeClr val="bg2"/>
                      </a:solidFill>
                      <a:latin typeface="微软雅黑" panose="020B0503020204020204" pitchFamily="34" charset="-122"/>
                      <a:ea typeface="微软雅黑" panose="020B0503020204020204" pitchFamily="34" charset="-122"/>
                    </a:rPr>
                    <a:t>采空区</a:t>
                  </a:r>
                  <a:endParaRPr lang="zh-CN" altLang="en-US" sz="1600" b="1" dirty="0">
                    <a:solidFill>
                      <a:schemeClr val="bg2"/>
                    </a:solidFill>
                    <a:latin typeface="微软雅黑" panose="020B0503020204020204" pitchFamily="34" charset="-122"/>
                    <a:ea typeface="微软雅黑" panose="020B0503020204020204" pitchFamily="34" charset="-122"/>
                  </a:endParaRPr>
                </a:p>
              </p:txBody>
            </p:sp>
          </p:grpSp>
          <p:sp>
            <p:nvSpPr>
              <p:cNvPr id="44" name="任意多边形 43"/>
              <p:cNvSpPr/>
              <p:nvPr/>
            </p:nvSpPr>
            <p:spPr>
              <a:xfrm>
                <a:off x="2806198" y="3572977"/>
                <a:ext cx="2102586" cy="112513"/>
              </a:xfrm>
              <a:custGeom>
                <a:avLst/>
                <a:gdLst>
                  <a:gd name="connsiteX0" fmla="*/ 98367 w 2102586"/>
                  <a:gd name="connsiteY0" fmla="*/ 3941 h 112513"/>
                  <a:gd name="connsiteX1" fmla="*/ 277661 w 2102586"/>
                  <a:gd name="connsiteY1" fmla="*/ 39799 h 112513"/>
                  <a:gd name="connsiteX2" fmla="*/ 380755 w 2102586"/>
                  <a:gd name="connsiteY2" fmla="*/ 48764 h 112513"/>
                  <a:gd name="connsiteX3" fmla="*/ 542120 w 2102586"/>
                  <a:gd name="connsiteY3" fmla="*/ 75658 h 112513"/>
                  <a:gd name="connsiteX4" fmla="*/ 725896 w 2102586"/>
                  <a:gd name="connsiteY4" fmla="*/ 98070 h 112513"/>
                  <a:gd name="connsiteX5" fmla="*/ 950014 w 2102586"/>
                  <a:gd name="connsiteY5" fmla="*/ 111517 h 112513"/>
                  <a:gd name="connsiteX6" fmla="*/ 1232402 w 2102586"/>
                  <a:gd name="connsiteY6" fmla="*/ 111517 h 112513"/>
                  <a:gd name="connsiteX7" fmla="*/ 1550649 w 2102586"/>
                  <a:gd name="connsiteY7" fmla="*/ 107035 h 112513"/>
                  <a:gd name="connsiteX8" fmla="*/ 1698567 w 2102586"/>
                  <a:gd name="connsiteY8" fmla="*/ 98070 h 112513"/>
                  <a:gd name="connsiteX9" fmla="*/ 1801661 w 2102586"/>
                  <a:gd name="connsiteY9" fmla="*/ 39799 h 112513"/>
                  <a:gd name="connsiteX10" fmla="*/ 1904755 w 2102586"/>
                  <a:gd name="connsiteY10" fmla="*/ 30835 h 112513"/>
                  <a:gd name="connsiteX11" fmla="*/ 1980955 w 2102586"/>
                  <a:gd name="connsiteY11" fmla="*/ 3941 h 112513"/>
                  <a:gd name="connsiteX12" fmla="*/ 98367 w 2102586"/>
                  <a:gd name="connsiteY12" fmla="*/ 3941 h 11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2586" h="112513">
                    <a:moveTo>
                      <a:pt x="98367" y="3941"/>
                    </a:moveTo>
                    <a:cubicBezTo>
                      <a:pt x="-185515" y="9917"/>
                      <a:pt x="230596" y="32329"/>
                      <a:pt x="277661" y="39799"/>
                    </a:cubicBezTo>
                    <a:cubicBezTo>
                      <a:pt x="324726" y="47269"/>
                      <a:pt x="336679" y="42788"/>
                      <a:pt x="380755" y="48764"/>
                    </a:cubicBezTo>
                    <a:cubicBezTo>
                      <a:pt x="424831" y="54740"/>
                      <a:pt x="484596" y="67440"/>
                      <a:pt x="542120" y="75658"/>
                    </a:cubicBezTo>
                    <a:cubicBezTo>
                      <a:pt x="599644" y="83876"/>
                      <a:pt x="657914" y="92094"/>
                      <a:pt x="725896" y="98070"/>
                    </a:cubicBezTo>
                    <a:cubicBezTo>
                      <a:pt x="793878" y="104047"/>
                      <a:pt x="865596" y="109276"/>
                      <a:pt x="950014" y="111517"/>
                    </a:cubicBezTo>
                    <a:cubicBezTo>
                      <a:pt x="1034432" y="113758"/>
                      <a:pt x="1232402" y="111517"/>
                      <a:pt x="1232402" y="111517"/>
                    </a:cubicBezTo>
                    <a:lnTo>
                      <a:pt x="1550649" y="107035"/>
                    </a:lnTo>
                    <a:cubicBezTo>
                      <a:pt x="1628343" y="104794"/>
                      <a:pt x="1656732" y="109276"/>
                      <a:pt x="1698567" y="98070"/>
                    </a:cubicBezTo>
                    <a:cubicBezTo>
                      <a:pt x="1740402" y="86864"/>
                      <a:pt x="1767296" y="51005"/>
                      <a:pt x="1801661" y="39799"/>
                    </a:cubicBezTo>
                    <a:cubicBezTo>
                      <a:pt x="1836026" y="28593"/>
                      <a:pt x="1874873" y="36811"/>
                      <a:pt x="1904755" y="30835"/>
                    </a:cubicBezTo>
                    <a:cubicBezTo>
                      <a:pt x="1934637" y="24859"/>
                      <a:pt x="2281273" y="8423"/>
                      <a:pt x="1980955" y="3941"/>
                    </a:cubicBezTo>
                    <a:cubicBezTo>
                      <a:pt x="1680637" y="-541"/>
                      <a:pt x="382249" y="-2035"/>
                      <a:pt x="98367" y="3941"/>
                    </a:cubicBezTo>
                    <a:close/>
                  </a:path>
                </a:pathLst>
              </a:cu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76"/>
            <p:cNvSpPr>
              <a:spLocks noChangeArrowheads="1"/>
            </p:cNvSpPr>
            <p:nvPr/>
          </p:nvSpPr>
          <p:spPr bwMode="auto">
            <a:xfrm>
              <a:off x="7070814" y="4926403"/>
              <a:ext cx="1005385" cy="338546"/>
            </a:xfrm>
            <a:prstGeom prst="rect">
              <a:avLst/>
            </a:prstGeom>
            <a:noFill/>
            <a:ln w="9525">
              <a:noFill/>
              <a:miter lim="800000"/>
            </a:ln>
          </p:spPr>
          <p:txBody>
            <a:bodyPr wrap="none" lIns="91431" tIns="45716" rIns="91431" bIns="45716">
              <a:spAutoFit/>
            </a:bodyPr>
            <a:lstStyle/>
            <a:p>
              <a:pPr defTabSz="684530"/>
              <a:r>
                <a:rPr lang="zh-CN" altLang="en-US" sz="1600" b="1" dirty="0" smtClean="0">
                  <a:latin typeface="微软雅黑" panose="020B0503020204020204" pitchFamily="34" charset="-122"/>
                  <a:ea typeface="微软雅黑" panose="020B0503020204020204" pitchFamily="34" charset="-122"/>
                </a:rPr>
                <a:t>开采煤层</a:t>
              </a:r>
              <a:endParaRPr lang="zh-CN" altLang="en-US" sz="1600" b="1" dirty="0">
                <a:latin typeface="微软雅黑" panose="020B0503020204020204" pitchFamily="34" charset="-122"/>
                <a:ea typeface="微软雅黑" panose="020B0503020204020204" pitchFamily="34" charset="-122"/>
              </a:endParaRPr>
            </a:p>
          </p:txBody>
        </p:sp>
        <p:sp>
          <p:nvSpPr>
            <p:cNvPr id="41" name="矩形 76"/>
            <p:cNvSpPr>
              <a:spLocks noChangeArrowheads="1"/>
            </p:cNvSpPr>
            <p:nvPr/>
          </p:nvSpPr>
          <p:spPr bwMode="auto">
            <a:xfrm>
              <a:off x="6994065" y="3465478"/>
              <a:ext cx="1210570" cy="338546"/>
            </a:xfrm>
            <a:prstGeom prst="rect">
              <a:avLst/>
            </a:prstGeom>
            <a:noFill/>
            <a:ln w="9525">
              <a:noFill/>
              <a:miter lim="800000"/>
            </a:ln>
          </p:spPr>
          <p:txBody>
            <a:bodyPr wrap="none" lIns="91431" tIns="45716" rIns="91431" bIns="45716">
              <a:spAutoFit/>
            </a:bodyPr>
            <a:lstStyle/>
            <a:p>
              <a:pPr defTabSz="684530"/>
              <a:r>
                <a:rPr lang="zh-CN" altLang="en-US" sz="1600" b="1" dirty="0" smtClean="0">
                  <a:latin typeface="微软雅黑" panose="020B0503020204020204" pitchFamily="34" charset="-122"/>
                  <a:ea typeface="微软雅黑" panose="020B0503020204020204" pitchFamily="34" charset="-122"/>
                </a:rPr>
                <a:t>弯曲下沉带</a:t>
              </a:r>
              <a:endParaRPr lang="zh-CN" altLang="en-US" sz="1600" b="1" dirty="0">
                <a:latin typeface="微软雅黑" panose="020B0503020204020204" pitchFamily="34" charset="-122"/>
                <a:ea typeface="微软雅黑" panose="020B0503020204020204" pitchFamily="34" charset="-122"/>
              </a:endParaRPr>
            </a:p>
          </p:txBody>
        </p:sp>
        <p:sp>
          <p:nvSpPr>
            <p:cNvPr id="42" name="矩形 76"/>
            <p:cNvSpPr>
              <a:spLocks noChangeArrowheads="1"/>
            </p:cNvSpPr>
            <p:nvPr/>
          </p:nvSpPr>
          <p:spPr bwMode="auto">
            <a:xfrm>
              <a:off x="7070814" y="4068489"/>
              <a:ext cx="1210570" cy="338546"/>
            </a:xfrm>
            <a:prstGeom prst="rect">
              <a:avLst/>
            </a:prstGeom>
            <a:noFill/>
            <a:ln w="9525">
              <a:noFill/>
              <a:miter lim="800000"/>
            </a:ln>
          </p:spPr>
          <p:txBody>
            <a:bodyPr wrap="none" lIns="91431" tIns="45716" rIns="91431" bIns="45716">
              <a:spAutoFit/>
            </a:bodyPr>
            <a:lstStyle/>
            <a:p>
              <a:pPr defTabSz="684530"/>
              <a:r>
                <a:rPr lang="zh-CN" altLang="en-US" sz="1600" b="1" dirty="0">
                  <a:latin typeface="微软雅黑" panose="020B0503020204020204" pitchFamily="34" charset="-122"/>
                  <a:ea typeface="微软雅黑" panose="020B0503020204020204" pitchFamily="34" charset="-122"/>
                </a:rPr>
                <a:t>垮落裂隙带</a:t>
              </a:r>
            </a:p>
          </p:txBody>
        </p:sp>
      </p:grpSp>
      <p:sp>
        <p:nvSpPr>
          <p:cNvPr id="47" name="任意多边形 46"/>
          <p:cNvSpPr/>
          <p:nvPr/>
        </p:nvSpPr>
        <p:spPr>
          <a:xfrm>
            <a:off x="1485414" y="3896872"/>
            <a:ext cx="2032896" cy="88729"/>
          </a:xfrm>
          <a:custGeom>
            <a:avLst/>
            <a:gdLst>
              <a:gd name="connsiteX0" fmla="*/ 98367 w 2102586"/>
              <a:gd name="connsiteY0" fmla="*/ 3941 h 112513"/>
              <a:gd name="connsiteX1" fmla="*/ 277661 w 2102586"/>
              <a:gd name="connsiteY1" fmla="*/ 39799 h 112513"/>
              <a:gd name="connsiteX2" fmla="*/ 380755 w 2102586"/>
              <a:gd name="connsiteY2" fmla="*/ 48764 h 112513"/>
              <a:gd name="connsiteX3" fmla="*/ 542120 w 2102586"/>
              <a:gd name="connsiteY3" fmla="*/ 75658 h 112513"/>
              <a:gd name="connsiteX4" fmla="*/ 725896 w 2102586"/>
              <a:gd name="connsiteY4" fmla="*/ 98070 h 112513"/>
              <a:gd name="connsiteX5" fmla="*/ 950014 w 2102586"/>
              <a:gd name="connsiteY5" fmla="*/ 111517 h 112513"/>
              <a:gd name="connsiteX6" fmla="*/ 1232402 w 2102586"/>
              <a:gd name="connsiteY6" fmla="*/ 111517 h 112513"/>
              <a:gd name="connsiteX7" fmla="*/ 1550649 w 2102586"/>
              <a:gd name="connsiteY7" fmla="*/ 107035 h 112513"/>
              <a:gd name="connsiteX8" fmla="*/ 1698567 w 2102586"/>
              <a:gd name="connsiteY8" fmla="*/ 98070 h 112513"/>
              <a:gd name="connsiteX9" fmla="*/ 1801661 w 2102586"/>
              <a:gd name="connsiteY9" fmla="*/ 39799 h 112513"/>
              <a:gd name="connsiteX10" fmla="*/ 1904755 w 2102586"/>
              <a:gd name="connsiteY10" fmla="*/ 30835 h 112513"/>
              <a:gd name="connsiteX11" fmla="*/ 1980955 w 2102586"/>
              <a:gd name="connsiteY11" fmla="*/ 3941 h 112513"/>
              <a:gd name="connsiteX12" fmla="*/ 98367 w 2102586"/>
              <a:gd name="connsiteY12" fmla="*/ 3941 h 11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2586" h="112513">
                <a:moveTo>
                  <a:pt x="98367" y="3941"/>
                </a:moveTo>
                <a:cubicBezTo>
                  <a:pt x="-185515" y="9917"/>
                  <a:pt x="230596" y="32329"/>
                  <a:pt x="277661" y="39799"/>
                </a:cubicBezTo>
                <a:cubicBezTo>
                  <a:pt x="324726" y="47269"/>
                  <a:pt x="336679" y="42788"/>
                  <a:pt x="380755" y="48764"/>
                </a:cubicBezTo>
                <a:cubicBezTo>
                  <a:pt x="424831" y="54740"/>
                  <a:pt x="484596" y="67440"/>
                  <a:pt x="542120" y="75658"/>
                </a:cubicBezTo>
                <a:cubicBezTo>
                  <a:pt x="599644" y="83876"/>
                  <a:pt x="657914" y="92094"/>
                  <a:pt x="725896" y="98070"/>
                </a:cubicBezTo>
                <a:cubicBezTo>
                  <a:pt x="793878" y="104047"/>
                  <a:pt x="865596" y="109276"/>
                  <a:pt x="950014" y="111517"/>
                </a:cubicBezTo>
                <a:cubicBezTo>
                  <a:pt x="1034432" y="113758"/>
                  <a:pt x="1232402" y="111517"/>
                  <a:pt x="1232402" y="111517"/>
                </a:cubicBezTo>
                <a:lnTo>
                  <a:pt x="1550649" y="107035"/>
                </a:lnTo>
                <a:cubicBezTo>
                  <a:pt x="1628343" y="104794"/>
                  <a:pt x="1656732" y="109276"/>
                  <a:pt x="1698567" y="98070"/>
                </a:cubicBezTo>
                <a:cubicBezTo>
                  <a:pt x="1740402" y="86864"/>
                  <a:pt x="1767296" y="51005"/>
                  <a:pt x="1801661" y="39799"/>
                </a:cubicBezTo>
                <a:cubicBezTo>
                  <a:pt x="1836026" y="28593"/>
                  <a:pt x="1874873" y="36811"/>
                  <a:pt x="1904755" y="30835"/>
                </a:cubicBezTo>
                <a:cubicBezTo>
                  <a:pt x="1934637" y="24859"/>
                  <a:pt x="2281273" y="8423"/>
                  <a:pt x="1980955" y="3941"/>
                </a:cubicBezTo>
                <a:cubicBezTo>
                  <a:pt x="1680637" y="-541"/>
                  <a:pt x="382249" y="-2035"/>
                  <a:pt x="98367" y="3941"/>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标注 32"/>
          <p:cNvSpPr/>
          <p:nvPr/>
        </p:nvSpPr>
        <p:spPr>
          <a:xfrm>
            <a:off x="5180749" y="3186657"/>
            <a:ext cx="926894" cy="537612"/>
          </a:xfrm>
          <a:prstGeom prst="wedgeRectCallout">
            <a:avLst>
              <a:gd name="adj1" fmla="val -156513"/>
              <a:gd name="adj2" fmla="val 68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黑体" panose="02010609060101010101" pitchFamily="49" charset="-122"/>
                <a:ea typeface="黑体" panose="02010609060101010101" pitchFamily="49" charset="-122"/>
              </a:rPr>
              <a:t>关键层</a:t>
            </a:r>
            <a:endParaRPr lang="zh-CN" altLang="en-US" dirty="0">
              <a:latin typeface="黑体" panose="02010609060101010101" pitchFamily="49" charset="-122"/>
              <a:ea typeface="黑体" panose="02010609060101010101" pitchFamily="49" charset="-122"/>
            </a:endParaRPr>
          </a:p>
        </p:txBody>
      </p:sp>
      <p:sp>
        <p:nvSpPr>
          <p:cNvPr id="48" name="文本框 47"/>
          <p:cNvSpPr txBox="1"/>
          <p:nvPr/>
        </p:nvSpPr>
        <p:spPr>
          <a:xfrm>
            <a:off x="6207909" y="1423335"/>
            <a:ext cx="3423822" cy="3727944"/>
          </a:xfrm>
          <a:prstGeom prst="rect">
            <a:avLst/>
          </a:prstGeom>
          <a:noFill/>
        </p:spPr>
        <p:txBody>
          <a:bodyPr wrap="square" rtlCol="0">
            <a:spAutoFit/>
          </a:bodyPr>
          <a:lstStyle/>
          <a:p>
            <a:pPr>
              <a:lnSpc>
                <a:spcPct val="150000"/>
              </a:lnSpc>
            </a:pPr>
            <a:r>
              <a:rPr lang="zh-CN" altLang="en-US" sz="1600" dirty="0" smtClean="0">
                <a:latin typeface="黑体" panose="02010609060101010101" pitchFamily="49" charset="-122"/>
                <a:ea typeface="黑体" panose="02010609060101010101" pitchFamily="49" charset="-122"/>
              </a:rPr>
              <a:t>在拟开采工作面合理布置勘探钻孔，通过简易水文、压水试验、光纤变形监测、微震监测等手段对采动空间变形进行监测，并适时进行注浆改造。</a:t>
            </a:r>
            <a:r>
              <a:rPr lang="zh-CN" altLang="en-US" sz="1600" dirty="0" smtClean="0">
                <a:solidFill>
                  <a:srgbClr val="C00000"/>
                </a:solidFill>
                <a:latin typeface="黑体" panose="02010609060101010101" pitchFamily="49" charset="-122"/>
                <a:ea typeface="黑体" panose="02010609060101010101" pitchFamily="49" charset="-122"/>
              </a:rPr>
              <a:t>该技术主要用途：</a:t>
            </a:r>
            <a:endParaRPr lang="en-US" altLang="zh-CN" sz="1600" dirty="0" smtClean="0">
              <a:solidFill>
                <a:srgbClr val="C00000"/>
              </a:solidFill>
              <a:latin typeface="黑体" panose="02010609060101010101" pitchFamily="49" charset="-122"/>
              <a:ea typeface="黑体" panose="02010609060101010101" pitchFamily="49" charset="-122"/>
            </a:endParaRPr>
          </a:p>
          <a:p>
            <a:pPr>
              <a:lnSpc>
                <a:spcPct val="150000"/>
              </a:lnSpc>
            </a:pPr>
            <a:r>
              <a:rPr lang="zh-CN" sz="1600" dirty="0" smtClean="0">
                <a:solidFill>
                  <a:srgbClr val="0000FF"/>
                </a:solidFill>
                <a:latin typeface="黑体" panose="02010609060101010101" pitchFamily="49" charset="-122"/>
                <a:ea typeface="黑体" panose="02010609060101010101" pitchFamily="49" charset="-122"/>
              </a:rPr>
              <a:t>（</a:t>
            </a:r>
            <a:r>
              <a:rPr lang="en-US" altLang="zh-CN" sz="1600" dirty="0">
                <a:solidFill>
                  <a:srgbClr val="0000FF"/>
                </a:solidFill>
                <a:latin typeface="黑体" panose="02010609060101010101" pitchFamily="49" charset="-122"/>
                <a:ea typeface="黑体" panose="02010609060101010101" pitchFamily="49" charset="-122"/>
              </a:rPr>
              <a:t>1</a:t>
            </a:r>
            <a:r>
              <a:rPr lang="zh-CN" sz="1600" dirty="0">
                <a:solidFill>
                  <a:srgbClr val="0000FF"/>
                </a:solidFill>
                <a:latin typeface="黑体" panose="02010609060101010101" pitchFamily="49" charset="-122"/>
                <a:ea typeface="黑体" panose="02010609060101010101" pitchFamily="49" charset="-122"/>
              </a:rPr>
              <a:t>）</a:t>
            </a:r>
            <a:r>
              <a:rPr lang="zh-CN" altLang="en-US" sz="1600" dirty="0">
                <a:solidFill>
                  <a:srgbClr val="0000FF"/>
                </a:solidFill>
                <a:latin typeface="黑体" panose="02010609060101010101" pitchFamily="49" charset="-122"/>
                <a:ea typeface="黑体" panose="02010609060101010101" pitchFamily="49" charset="-122"/>
              </a:rPr>
              <a:t>处</a:t>
            </a:r>
            <a:r>
              <a:rPr lang="zh-CN" altLang="en-US" sz="1600" dirty="0" smtClean="0">
                <a:solidFill>
                  <a:srgbClr val="0000FF"/>
                </a:solidFill>
                <a:latin typeface="黑体" panose="02010609060101010101" pitchFamily="49" charset="-122"/>
                <a:ea typeface="黑体" panose="02010609060101010101" pitchFamily="49" charset="-122"/>
              </a:rPr>
              <a:t>置矿山固废（矸石等）</a:t>
            </a:r>
            <a:endParaRPr lang="en-US" altLang="zh-CN" sz="1600" dirty="0">
              <a:solidFill>
                <a:srgbClr val="0000FF"/>
              </a:solidFill>
              <a:latin typeface="黑体" panose="02010609060101010101" pitchFamily="49" charset="-122"/>
              <a:ea typeface="黑体" panose="02010609060101010101" pitchFamily="49" charset="-122"/>
            </a:endParaRPr>
          </a:p>
          <a:p>
            <a:pPr>
              <a:lnSpc>
                <a:spcPct val="150000"/>
              </a:lnSpc>
            </a:pPr>
            <a:r>
              <a:rPr lang="zh-CN" sz="1600" dirty="0">
                <a:solidFill>
                  <a:srgbClr val="0000FF"/>
                </a:solidFill>
                <a:latin typeface="黑体" panose="02010609060101010101" pitchFamily="49" charset="-122"/>
                <a:ea typeface="黑体" panose="02010609060101010101" pitchFamily="49" charset="-122"/>
                <a:sym typeface="+mn-ea"/>
              </a:rPr>
              <a:t>（</a:t>
            </a:r>
            <a:r>
              <a:rPr lang="en-US" altLang="zh-CN" sz="1600" dirty="0">
                <a:solidFill>
                  <a:srgbClr val="0000FF"/>
                </a:solidFill>
                <a:latin typeface="黑体" panose="02010609060101010101" pitchFamily="49" charset="-122"/>
                <a:ea typeface="黑体" panose="02010609060101010101" pitchFamily="49" charset="-122"/>
              </a:rPr>
              <a:t>2</a:t>
            </a:r>
            <a:r>
              <a:rPr lang="zh-CN" sz="1600" dirty="0" smtClean="0">
                <a:solidFill>
                  <a:srgbClr val="0000FF"/>
                </a:solidFill>
                <a:latin typeface="黑体" panose="02010609060101010101" pitchFamily="49" charset="-122"/>
                <a:ea typeface="黑体" panose="02010609060101010101" pitchFamily="49" charset="-122"/>
                <a:sym typeface="+mn-ea"/>
              </a:rPr>
              <a:t>）</a:t>
            </a:r>
            <a:r>
              <a:rPr lang="zh-CN" altLang="en-US" sz="1600" dirty="0" smtClean="0">
                <a:solidFill>
                  <a:srgbClr val="0000FF"/>
                </a:solidFill>
                <a:latin typeface="黑体" panose="02010609060101010101" pitchFamily="49" charset="-122"/>
                <a:ea typeface="黑体" panose="02010609060101010101" pitchFamily="49" charset="-122"/>
              </a:rPr>
              <a:t>控制地</a:t>
            </a:r>
            <a:r>
              <a:rPr lang="zh-CN" altLang="en-US" sz="1600" dirty="0">
                <a:solidFill>
                  <a:srgbClr val="0000FF"/>
                </a:solidFill>
                <a:latin typeface="黑体" panose="02010609060101010101" pitchFamily="49" charset="-122"/>
                <a:ea typeface="黑体" panose="02010609060101010101" pitchFamily="49" charset="-122"/>
              </a:rPr>
              <a:t>面沉降</a:t>
            </a:r>
            <a:endParaRPr lang="en-US" altLang="zh-CN" sz="1600" dirty="0">
              <a:solidFill>
                <a:srgbClr val="0000FF"/>
              </a:solidFill>
              <a:latin typeface="黑体" panose="02010609060101010101" pitchFamily="49" charset="-122"/>
              <a:ea typeface="黑体" panose="02010609060101010101" pitchFamily="49" charset="-122"/>
            </a:endParaRPr>
          </a:p>
          <a:p>
            <a:pPr>
              <a:lnSpc>
                <a:spcPct val="150000"/>
              </a:lnSpc>
            </a:pPr>
            <a:r>
              <a:rPr lang="zh-CN" sz="1600" dirty="0">
                <a:solidFill>
                  <a:srgbClr val="0000FF"/>
                </a:solidFill>
                <a:latin typeface="黑体" panose="02010609060101010101" pitchFamily="49" charset="-122"/>
                <a:ea typeface="黑体" panose="02010609060101010101" pitchFamily="49" charset="-122"/>
                <a:sym typeface="+mn-ea"/>
              </a:rPr>
              <a:t>（</a:t>
            </a:r>
            <a:r>
              <a:rPr lang="en-US" altLang="zh-CN" sz="1600" dirty="0">
                <a:solidFill>
                  <a:srgbClr val="0000FF"/>
                </a:solidFill>
                <a:latin typeface="黑体" panose="02010609060101010101" pitchFamily="49" charset="-122"/>
                <a:ea typeface="黑体" panose="02010609060101010101" pitchFamily="49" charset="-122"/>
              </a:rPr>
              <a:t>3</a:t>
            </a:r>
            <a:r>
              <a:rPr lang="zh-CN" sz="1600" dirty="0">
                <a:solidFill>
                  <a:srgbClr val="0000FF"/>
                </a:solidFill>
                <a:latin typeface="黑体" panose="02010609060101010101" pitchFamily="49" charset="-122"/>
                <a:ea typeface="黑体" panose="02010609060101010101" pitchFamily="49" charset="-122"/>
                <a:sym typeface="+mn-ea"/>
              </a:rPr>
              <a:t>）</a:t>
            </a:r>
            <a:r>
              <a:rPr lang="zh-CN" altLang="en-US" sz="1600" dirty="0">
                <a:solidFill>
                  <a:srgbClr val="0000FF"/>
                </a:solidFill>
                <a:latin typeface="黑体" panose="02010609060101010101" pitchFamily="49" charset="-122"/>
                <a:ea typeface="黑体" panose="02010609060101010101" pitchFamily="49" charset="-122"/>
              </a:rPr>
              <a:t>防止离层突水</a:t>
            </a:r>
            <a:endParaRPr lang="en-US" altLang="zh-CN" sz="1600" dirty="0">
              <a:solidFill>
                <a:srgbClr val="0000FF"/>
              </a:solidFill>
              <a:latin typeface="黑体" panose="02010609060101010101" pitchFamily="49" charset="-122"/>
              <a:ea typeface="黑体" panose="02010609060101010101" pitchFamily="49" charset="-122"/>
            </a:endParaRPr>
          </a:p>
          <a:p>
            <a:pPr>
              <a:lnSpc>
                <a:spcPct val="150000"/>
              </a:lnSpc>
            </a:pPr>
            <a:r>
              <a:rPr lang="zh-CN" sz="1600" dirty="0">
                <a:solidFill>
                  <a:srgbClr val="0000FF"/>
                </a:solidFill>
                <a:latin typeface="黑体" panose="02010609060101010101" pitchFamily="49" charset="-122"/>
                <a:ea typeface="黑体" panose="02010609060101010101" pitchFamily="49" charset="-122"/>
                <a:sym typeface="+mn-ea"/>
              </a:rPr>
              <a:t>（</a:t>
            </a:r>
            <a:r>
              <a:rPr lang="en-US" altLang="zh-CN" sz="1600" dirty="0">
                <a:solidFill>
                  <a:srgbClr val="0000FF"/>
                </a:solidFill>
                <a:latin typeface="黑体" panose="02010609060101010101" pitchFamily="49" charset="-122"/>
                <a:ea typeface="黑体" panose="02010609060101010101" pitchFamily="49" charset="-122"/>
              </a:rPr>
              <a:t>4</a:t>
            </a:r>
            <a:r>
              <a:rPr lang="zh-CN" sz="1600" dirty="0">
                <a:solidFill>
                  <a:srgbClr val="0000FF"/>
                </a:solidFill>
                <a:latin typeface="黑体" panose="02010609060101010101" pitchFamily="49" charset="-122"/>
                <a:ea typeface="黑体" panose="02010609060101010101" pitchFamily="49" charset="-122"/>
                <a:sym typeface="+mn-ea"/>
              </a:rPr>
              <a:t>）</a:t>
            </a:r>
            <a:r>
              <a:rPr lang="zh-CN" altLang="en-US" sz="1600" dirty="0">
                <a:solidFill>
                  <a:srgbClr val="0000FF"/>
                </a:solidFill>
                <a:latin typeface="黑体" panose="02010609060101010101" pitchFamily="49" charset="-122"/>
                <a:ea typeface="黑体" panose="02010609060101010101" pitchFamily="49" charset="-122"/>
              </a:rPr>
              <a:t>减少冲击地压</a:t>
            </a:r>
            <a:endParaRPr lang="en-US" altLang="zh-CN" sz="1600" dirty="0">
              <a:solidFill>
                <a:srgbClr val="0000FF"/>
              </a:solidFill>
              <a:latin typeface="黑体" panose="02010609060101010101" pitchFamily="49" charset="-122"/>
              <a:ea typeface="黑体" panose="02010609060101010101" pitchFamily="49" charset="-122"/>
            </a:endParaRPr>
          </a:p>
          <a:p>
            <a:pPr>
              <a:lnSpc>
                <a:spcPct val="150000"/>
              </a:lnSpc>
            </a:pPr>
            <a:r>
              <a:rPr lang="zh-CN" sz="1600" dirty="0">
                <a:solidFill>
                  <a:srgbClr val="0000FF"/>
                </a:solidFill>
                <a:latin typeface="黑体" panose="02010609060101010101" pitchFamily="49" charset="-122"/>
                <a:ea typeface="黑体" panose="02010609060101010101" pitchFamily="49" charset="-122"/>
                <a:sym typeface="+mn-ea"/>
              </a:rPr>
              <a:t>（</a:t>
            </a:r>
            <a:r>
              <a:rPr lang="en-US" altLang="zh-CN" sz="1600" dirty="0">
                <a:solidFill>
                  <a:srgbClr val="0000FF"/>
                </a:solidFill>
                <a:latin typeface="黑体" panose="02010609060101010101" pitchFamily="49" charset="-122"/>
                <a:ea typeface="黑体" panose="02010609060101010101" pitchFamily="49" charset="-122"/>
              </a:rPr>
              <a:t>5</a:t>
            </a:r>
            <a:r>
              <a:rPr lang="zh-CN" sz="1600" dirty="0">
                <a:solidFill>
                  <a:srgbClr val="0000FF"/>
                </a:solidFill>
                <a:latin typeface="黑体" panose="02010609060101010101" pitchFamily="49" charset="-122"/>
                <a:ea typeface="黑体" panose="02010609060101010101" pitchFamily="49" charset="-122"/>
                <a:sym typeface="+mn-ea"/>
              </a:rPr>
              <a:t>）</a:t>
            </a:r>
            <a:r>
              <a:rPr lang="zh-CN" altLang="en-US" sz="1600" dirty="0">
                <a:solidFill>
                  <a:srgbClr val="0000FF"/>
                </a:solidFill>
                <a:latin typeface="黑体" panose="02010609060101010101" pitchFamily="49" charset="-122"/>
                <a:ea typeface="黑体" panose="02010609060101010101" pitchFamily="49" charset="-122"/>
              </a:rPr>
              <a:t>增大采空区承载</a:t>
            </a:r>
            <a:r>
              <a:rPr lang="zh-CN" altLang="en-US" sz="1600" dirty="0" smtClean="0">
                <a:solidFill>
                  <a:srgbClr val="0000FF"/>
                </a:solidFill>
                <a:latin typeface="黑体" panose="02010609060101010101" pitchFamily="49" charset="-122"/>
                <a:ea typeface="黑体" panose="02010609060101010101" pitchFamily="49" charset="-122"/>
              </a:rPr>
              <a:t>力</a:t>
            </a:r>
            <a:endParaRPr lang="zh-CN" altLang="en-US" sz="1600" dirty="0">
              <a:solidFill>
                <a:srgbClr val="0000FF"/>
              </a:solidFill>
              <a:latin typeface="黑体" panose="02010609060101010101" pitchFamily="49" charset="-122"/>
              <a:ea typeface="黑体" panose="02010609060101010101" pitchFamily="49" charset="-122"/>
            </a:endParaRPr>
          </a:p>
        </p:txBody>
      </p:sp>
      <p:sp>
        <p:nvSpPr>
          <p:cNvPr id="49"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2112843654"/>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000"/>
                                        <p:tgtEl>
                                          <p:spTgt spid="31"/>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par>
                                <p:cTn id="14" presetID="22" presetClass="entr" presetSubtype="1" repeatCount="indefinite"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up)">
                                      <p:cBhvr>
                                        <p:cTn id="1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7" grpId="0" animBg="1"/>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97" y="892175"/>
            <a:ext cx="948055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flipH="1">
            <a:off x="5462882" y="1620217"/>
            <a:ext cx="95284" cy="2088232"/>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4" name="任意多边形 3"/>
          <p:cNvSpPr/>
          <p:nvPr/>
        </p:nvSpPr>
        <p:spPr>
          <a:xfrm>
            <a:off x="3817460" y="3704155"/>
            <a:ext cx="2814517" cy="105845"/>
          </a:xfrm>
          <a:custGeom>
            <a:avLst/>
            <a:gdLst>
              <a:gd name="connsiteX0" fmla="*/ 165628 w 2814517"/>
              <a:gd name="connsiteY0" fmla="*/ 1070 h 105845"/>
              <a:gd name="connsiteX1" fmla="*/ 241828 w 2814517"/>
              <a:gd name="connsiteY1" fmla="*/ 34408 h 105845"/>
              <a:gd name="connsiteX2" fmla="*/ 289453 w 2814517"/>
              <a:gd name="connsiteY2" fmla="*/ 34408 h 105845"/>
              <a:gd name="connsiteX3" fmla="*/ 408515 w 2814517"/>
              <a:gd name="connsiteY3" fmla="*/ 48695 h 105845"/>
              <a:gd name="connsiteX4" fmla="*/ 722840 w 2814517"/>
              <a:gd name="connsiteY4" fmla="*/ 67745 h 105845"/>
              <a:gd name="connsiteX5" fmla="*/ 1118128 w 2814517"/>
              <a:gd name="connsiteY5" fmla="*/ 86795 h 105845"/>
              <a:gd name="connsiteX6" fmla="*/ 1532465 w 2814517"/>
              <a:gd name="connsiteY6" fmla="*/ 105845 h 105845"/>
              <a:gd name="connsiteX7" fmla="*/ 2032528 w 2814517"/>
              <a:gd name="connsiteY7" fmla="*/ 86795 h 105845"/>
              <a:gd name="connsiteX8" fmla="*/ 2342090 w 2814517"/>
              <a:gd name="connsiteY8" fmla="*/ 72508 h 105845"/>
              <a:gd name="connsiteX9" fmla="*/ 2504015 w 2814517"/>
              <a:gd name="connsiteY9" fmla="*/ 34408 h 105845"/>
              <a:gd name="connsiteX10" fmla="*/ 2665940 w 2814517"/>
              <a:gd name="connsiteY10" fmla="*/ 10595 h 105845"/>
              <a:gd name="connsiteX11" fmla="*/ 165628 w 2814517"/>
              <a:gd name="connsiteY11" fmla="*/ 1070 h 10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4517" h="105845">
                <a:moveTo>
                  <a:pt x="165628" y="1070"/>
                </a:moveTo>
                <a:cubicBezTo>
                  <a:pt x="-238391" y="5039"/>
                  <a:pt x="221191" y="28852"/>
                  <a:pt x="241828" y="34408"/>
                </a:cubicBezTo>
                <a:cubicBezTo>
                  <a:pt x="262465" y="39964"/>
                  <a:pt x="261672" y="32027"/>
                  <a:pt x="289453" y="34408"/>
                </a:cubicBezTo>
                <a:cubicBezTo>
                  <a:pt x="317234" y="36789"/>
                  <a:pt x="336284" y="43139"/>
                  <a:pt x="408515" y="48695"/>
                </a:cubicBezTo>
                <a:cubicBezTo>
                  <a:pt x="480746" y="54251"/>
                  <a:pt x="722840" y="67745"/>
                  <a:pt x="722840" y="67745"/>
                </a:cubicBezTo>
                <a:lnTo>
                  <a:pt x="1118128" y="86795"/>
                </a:lnTo>
                <a:cubicBezTo>
                  <a:pt x="1253065" y="93145"/>
                  <a:pt x="1380065" y="105845"/>
                  <a:pt x="1532465" y="105845"/>
                </a:cubicBezTo>
                <a:cubicBezTo>
                  <a:pt x="1684865" y="105845"/>
                  <a:pt x="2032528" y="86795"/>
                  <a:pt x="2032528" y="86795"/>
                </a:cubicBezTo>
                <a:cubicBezTo>
                  <a:pt x="2167466" y="81239"/>
                  <a:pt x="2263509" y="81239"/>
                  <a:pt x="2342090" y="72508"/>
                </a:cubicBezTo>
                <a:cubicBezTo>
                  <a:pt x="2420671" y="63777"/>
                  <a:pt x="2450040" y="44727"/>
                  <a:pt x="2504015" y="34408"/>
                </a:cubicBezTo>
                <a:cubicBezTo>
                  <a:pt x="2557990" y="24089"/>
                  <a:pt x="3057259" y="16151"/>
                  <a:pt x="2665940" y="10595"/>
                </a:cubicBezTo>
                <a:cubicBezTo>
                  <a:pt x="2274621" y="5039"/>
                  <a:pt x="569647" y="-2899"/>
                  <a:pt x="165628" y="107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上下箭头 4"/>
          <p:cNvSpPr/>
          <p:nvPr/>
        </p:nvSpPr>
        <p:spPr>
          <a:xfrm>
            <a:off x="6257728" y="3475833"/>
            <a:ext cx="274354" cy="56248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650207" y="719522"/>
            <a:ext cx="8421436" cy="48005"/>
            <a:chOff x="3060700" y="4724400"/>
            <a:chExt cx="5955507" cy="31432"/>
          </a:xfrm>
        </p:grpSpPr>
        <p:cxnSp>
          <p:nvCxnSpPr>
            <p:cNvPr id="7" name="直接连接符 6"/>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50207" y="719522"/>
            <a:ext cx="8421436" cy="48005"/>
            <a:chOff x="3060700" y="4724400"/>
            <a:chExt cx="5955507" cy="31432"/>
          </a:xfrm>
        </p:grpSpPr>
        <p:cxnSp>
          <p:nvCxnSpPr>
            <p:cNvPr id="10" name="直接连接符 9"/>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108397" y="794531"/>
            <a:ext cx="6624736" cy="461665"/>
          </a:xfrm>
          <a:prstGeom prst="rect">
            <a:avLst/>
          </a:prstGeom>
          <a:noFill/>
        </p:spPr>
        <p:txBody>
          <a:bodyPr wrap="square" rtlCol="0">
            <a:spAutoFit/>
          </a:bodyPr>
          <a:lstStyle/>
          <a:p>
            <a:pPr defTabSz="959485">
              <a:lnSpc>
                <a:spcPct val="150000"/>
              </a:lnSpc>
              <a:defRPr/>
            </a:pPr>
            <a:r>
              <a:rPr lang="zh-CN" altLang="en-US" sz="1600" dirty="0" smtClean="0">
                <a:latin typeface="黑体" panose="02010609060101010101" pitchFamily="49" charset="-122"/>
                <a:ea typeface="黑体" panose="02010609060101010101" pitchFamily="49" charset="-122"/>
                <a:sym typeface="Arial" panose="020B0604020202020204" pitchFamily="34" charset="0"/>
              </a:rPr>
              <a:t>（</a:t>
            </a:r>
            <a:r>
              <a:rPr lang="en-US" altLang="zh-CN" sz="1600" dirty="0" smtClean="0">
                <a:latin typeface="黑体" panose="02010609060101010101" pitchFamily="49" charset="-122"/>
                <a:ea typeface="黑体" panose="02010609060101010101" pitchFamily="49" charset="-122"/>
                <a:sym typeface="Arial" panose="020B0604020202020204" pitchFamily="34" charset="0"/>
              </a:rPr>
              <a:t>8</a:t>
            </a:r>
            <a:r>
              <a:rPr lang="zh-CN" altLang="en-US" sz="1600" dirty="0" smtClean="0">
                <a:latin typeface="黑体" panose="02010609060101010101" pitchFamily="49" charset="-122"/>
                <a:ea typeface="黑体" panose="02010609060101010101" pitchFamily="49" charset="-122"/>
                <a:sym typeface="Arial" panose="020B0604020202020204" pitchFamily="34" charset="0"/>
              </a:rPr>
              <a:t>）</a:t>
            </a:r>
            <a:r>
              <a:rPr lang="zh-CN" altLang="en-US" sz="1600" dirty="0" smtClean="0">
                <a:solidFill>
                  <a:srgbClr val="0000FF"/>
                </a:solidFill>
                <a:latin typeface="黑体" panose="02010609060101010101" pitchFamily="49" charset="-122"/>
                <a:ea typeface="黑体" panose="02010609060101010101" pitchFamily="49" charset="-122"/>
                <a:sym typeface="Arial" panose="020B0604020202020204" pitchFamily="34" charset="0"/>
              </a:rPr>
              <a:t>采动空间探查治理技术</a:t>
            </a:r>
            <a:r>
              <a:rPr lang="en-US" altLang="zh-CN"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a:t>
            </a:r>
            <a:r>
              <a:rPr lang="zh-CN" altLang="en-US" sz="1600" dirty="0">
                <a:solidFill>
                  <a:srgbClr val="FF0000"/>
                </a:solidFill>
                <a:latin typeface="黑体" panose="02010609060101010101" pitchFamily="49" charset="-122"/>
                <a:ea typeface="黑体" panose="02010609060101010101" pitchFamily="49" charset="-122"/>
                <a:sym typeface="Arial" panose="020B0604020202020204" pitchFamily="34" charset="0"/>
              </a:rPr>
              <a:t>面</a:t>
            </a:r>
            <a:r>
              <a:rPr lang="zh-CN" altLang="en-US" sz="1600" dirty="0" smtClean="0">
                <a:solidFill>
                  <a:srgbClr val="FF0000"/>
                </a:solidFill>
                <a:latin typeface="黑体" panose="02010609060101010101" pitchFamily="49" charset="-122"/>
                <a:ea typeface="黑体" panose="02010609060101010101" pitchFamily="49" charset="-122"/>
                <a:sym typeface="Arial" panose="020B0604020202020204" pitchFamily="34" charset="0"/>
              </a:rPr>
              <a:t>向绿色矿山采动空间探测及注浆技术</a:t>
            </a:r>
          </a:p>
        </p:txBody>
      </p:sp>
      <p:grpSp>
        <p:nvGrpSpPr>
          <p:cNvPr id="15" name="组合 14"/>
          <p:cNvGrpSpPr/>
          <p:nvPr/>
        </p:nvGrpSpPr>
        <p:grpSpPr>
          <a:xfrm>
            <a:off x="650207" y="719522"/>
            <a:ext cx="8421436" cy="48005"/>
            <a:chOff x="3060700" y="4724400"/>
            <a:chExt cx="5955507" cy="31432"/>
          </a:xfrm>
        </p:grpSpPr>
        <p:cxnSp>
          <p:nvCxnSpPr>
            <p:cNvPr id="16" name="直接连接符 15"/>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rPr>
              <a:t>4 </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隐蔽致</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灾地质因</a:t>
            </a:r>
            <a:r>
              <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rPr>
              <a:t>素普</a:t>
            </a:r>
            <a:r>
              <a:rPr lang="zh-CN" altLang="en-US"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查与治理新技术</a:t>
            </a:r>
            <a:r>
              <a:rPr lang="en-US" altLang="zh-CN" sz="2800" dirty="0" smtClean="0">
                <a:solidFill>
                  <a:srgbClr val="4335F7"/>
                </a:solidFill>
                <a:latin typeface="黑体" panose="02010609060101010101" pitchFamily="49" charset="-122"/>
                <a:ea typeface="黑体" panose="02010609060101010101" pitchFamily="49" charset="-122"/>
                <a:sym typeface="Arial" panose="020B0604020202020204" pitchFamily="34" charset="0"/>
              </a:rPr>
              <a:t> </a:t>
            </a:r>
            <a:endParaRPr lang="zh-CN" altLang="en-US"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Tree>
    <p:extLst>
      <p:ext uri="{BB962C8B-B14F-4D97-AF65-F5344CB8AC3E}">
        <p14:creationId xmlns:p14="http://schemas.microsoft.com/office/powerpoint/2010/main" val="3680668652"/>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6" presetClass="entr" presetSubtype="42" repeatCount="indefinite"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Horizontal)">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4109"/>
          <p:cNvSpPr txBox="1"/>
          <p:nvPr/>
        </p:nvSpPr>
        <p:spPr>
          <a:xfrm>
            <a:off x="523436" y="709012"/>
            <a:ext cx="2105241" cy="381635"/>
          </a:xfrm>
          <a:prstGeom prst="rect">
            <a:avLst/>
          </a:prstGeom>
          <a:noFill/>
          <a:ln w="9525">
            <a:noFill/>
          </a:ln>
        </p:spPr>
        <p:txBody>
          <a:bodyPr wrap="square" anchor="t" anchorCtr="0">
            <a:spAutoFit/>
          </a:bodyPr>
          <a:lstStyle/>
          <a:p>
            <a:pPr marL="342900" indent="-342900">
              <a:buFont typeface="Wingdings" panose="05000000000000000000" charset="0"/>
              <a:buChar char="Ø"/>
            </a:pPr>
            <a:r>
              <a:rPr lang="zh-CN" altLang="en-US" sz="1890" b="1" dirty="0" smtClean="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组</a:t>
            </a:r>
            <a:r>
              <a:rPr lang="zh-CN" altLang="en-US" sz="189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织架</a:t>
            </a:r>
            <a:r>
              <a:rPr lang="zh-CN" altLang="en-US" sz="1890" b="1" dirty="0" smtClean="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构</a:t>
            </a:r>
            <a:endParaRPr lang="zh-CN" altLang="en-US" sz="189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274" name="文本框 25"/>
          <p:cNvSpPr/>
          <p:nvPr>
            <p:custDataLst>
              <p:tags r:id="rId2"/>
            </p:custDataLst>
          </p:nvPr>
        </p:nvSpPr>
        <p:spPr>
          <a:xfrm>
            <a:off x="376071" y="3917766"/>
            <a:ext cx="701565" cy="1061829"/>
          </a:xfrm>
          <a:prstGeom prst="rect">
            <a:avLst/>
          </a:prstGeom>
          <a:noFill/>
          <a:ln w="9525">
            <a:noFill/>
          </a:ln>
        </p:spPr>
        <p:txBody>
          <a:bodyPr wrap="square">
            <a:spAutoFit/>
          </a:bodyPr>
          <a:lstStyle/>
          <a:p>
            <a:r>
              <a:rPr lang="zh-CN" altLang="en-US" sz="157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总局人才队伍构成</a:t>
            </a:r>
          </a:p>
        </p:txBody>
      </p:sp>
      <p:sp>
        <p:nvSpPr>
          <p:cNvPr id="54275" name="文本框 4109"/>
          <p:cNvSpPr/>
          <p:nvPr>
            <p:custDataLst>
              <p:tags r:id="rId3"/>
            </p:custDataLst>
          </p:nvPr>
        </p:nvSpPr>
        <p:spPr>
          <a:xfrm>
            <a:off x="68907" y="1045642"/>
            <a:ext cx="3132017" cy="2680542"/>
          </a:xfrm>
          <a:prstGeom prst="rect">
            <a:avLst/>
          </a:prstGeom>
          <a:noFill/>
          <a:ln w="9525">
            <a:noFill/>
          </a:ln>
        </p:spPr>
        <p:txBody>
          <a:bodyPr wrap="square">
            <a:spAutoFit/>
          </a:bodyPr>
          <a:lstStyle/>
          <a:p>
            <a:pPr indent="457200" algn="just">
              <a:lnSpc>
                <a:spcPct val="125000"/>
              </a:lnSpc>
            </a:pP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中国煤炭地质总局是国</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资</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委</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直接</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理的中央企业，是国</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内煤炭与化工行业规</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模最大、业</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务最</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广、技术力量最强的综合性地质勘查与生态文明建</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设集团。</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总局直属企</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业</a:t>
            </a:r>
            <a:r>
              <a:rPr lang="en-US" altLang="zh-CN"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22</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家</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下</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辖</a:t>
            </a:r>
            <a:r>
              <a:rPr lang="zh-CN" altLang="en-US" sz="1495" b="1" dirty="0" smtClean="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a:t>
            </a:r>
            <a:r>
              <a:rPr lang="zh-CN" altLang="en-US" sz="1495" b="1" dirty="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省局，</a:t>
            </a:r>
            <a:r>
              <a:rPr lang="zh-CN" altLang="en-US" sz="1495" b="1" dirty="0" smtClean="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a:t>
            </a:r>
            <a:r>
              <a:rPr lang="zh-CN" altLang="en-US" sz="1495" b="1" dirty="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专业化局，</a:t>
            </a:r>
            <a:r>
              <a:rPr lang="zh-CN" altLang="en-US" sz="1495" b="1" dirty="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3个</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科技创新研发机构</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和</a:t>
            </a:r>
            <a:r>
              <a:rPr lang="en-US" altLang="zh-CN" sz="1495" b="1" dirty="0" smtClean="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7</a:t>
            </a:r>
            <a:r>
              <a:rPr lang="zh-CN" altLang="en-US" sz="1495" b="1" dirty="0" smtClean="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新兴产业及平台公司，分布全国</a:t>
            </a:r>
            <a:r>
              <a:rPr lang="zh-CN" altLang="en-US" sz="1495" b="1" dirty="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22个</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省市自治区，在</a:t>
            </a:r>
            <a:r>
              <a:rPr lang="zh-CN" altLang="en-US" sz="1495"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册职工</a:t>
            </a:r>
            <a:r>
              <a:rPr lang="zh-CN" altLang="en-US" sz="1495" b="1" dirty="0" smtClean="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r>
              <a:rPr lang="zh-CN" altLang="en-US" sz="1495" b="1" dirty="0">
                <a:solidFill>
                  <a:srgbClr val="2F549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.9万余人</a:t>
            </a:r>
            <a:r>
              <a:rPr lang="zh-CN" altLang="en-US" sz="1495"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p>
        </p:txBody>
      </p:sp>
      <p:graphicFrame>
        <p:nvGraphicFramePr>
          <p:cNvPr id="54278" name="图表 1"/>
          <p:cNvGraphicFramePr/>
          <p:nvPr>
            <p:custDataLst>
              <p:tags r:id="rId4"/>
            </p:custDataLst>
            <p:extLst>
              <p:ext uri="{D42A27DB-BD31-4B8C-83A1-F6EECF244321}">
                <p14:modId xmlns:p14="http://schemas.microsoft.com/office/powerpoint/2010/main" val="3214356271"/>
              </p:ext>
            </p:extLst>
          </p:nvPr>
        </p:nvGraphicFramePr>
        <p:xfrm>
          <a:off x="817481" y="3554880"/>
          <a:ext cx="2627312" cy="1938337"/>
        </p:xfrm>
        <a:graphic>
          <a:graphicData uri="http://schemas.openxmlformats.org/presentationml/2006/ole">
            <mc:AlternateContent xmlns:mc="http://schemas.openxmlformats.org/markup-compatibility/2006">
              <mc:Choice xmlns:v="urn:schemas-microsoft-com:vml" Requires="v">
                <p:oleObj spid="_x0000_s3251" name="图表" r:id="rId22" imgW="3990975" imgH="3038475" progId="Excel.Chart.8">
                  <p:embed/>
                </p:oleObj>
              </mc:Choice>
              <mc:Fallback>
                <p:oleObj name="图表" r:id="rId22" imgW="3990975" imgH="3038475" progId="Excel.Chart.8">
                  <p:embed/>
                  <p:pic>
                    <p:nvPicPr>
                      <p:cNvPr id="0" name="图片 3075"/>
                      <p:cNvPicPr/>
                      <p:nvPr/>
                    </p:nvPicPr>
                    <p:blipFill>
                      <a:blip r:embed="rId23"/>
                      <a:stretch>
                        <a:fillRect/>
                      </a:stretch>
                    </p:blipFill>
                    <p:spPr>
                      <a:xfrm>
                        <a:off x="817481" y="3554880"/>
                        <a:ext cx="2627312" cy="1938337"/>
                      </a:xfrm>
                      <a:prstGeom prst="rect">
                        <a:avLst/>
                      </a:prstGeom>
                      <a:noFill/>
                      <a:ln w="38100">
                        <a:noFill/>
                        <a:miter/>
                      </a:ln>
                    </p:spPr>
                  </p:pic>
                </p:oleObj>
              </mc:Fallback>
            </mc:AlternateContent>
          </a:graphicData>
        </a:graphic>
      </p:graphicFrame>
      <p:grpSp>
        <p:nvGrpSpPr>
          <p:cNvPr id="4" name="组合 3"/>
          <p:cNvGrpSpPr/>
          <p:nvPr/>
        </p:nvGrpSpPr>
        <p:grpSpPr>
          <a:xfrm>
            <a:off x="3268598" y="1076186"/>
            <a:ext cx="6416863" cy="4072423"/>
            <a:chOff x="3237342" y="1080722"/>
            <a:chExt cx="6416863" cy="4072423"/>
          </a:xfrm>
        </p:grpSpPr>
        <p:sp>
          <p:nvSpPr>
            <p:cNvPr id="54298" name="直接连接符 54297"/>
            <p:cNvSpPr/>
            <p:nvPr>
              <p:custDataLst>
                <p:tags r:id="rId5"/>
              </p:custDataLst>
            </p:nvPr>
          </p:nvSpPr>
          <p:spPr>
            <a:xfrm flipV="1">
              <a:off x="3852813" y="2481560"/>
              <a:ext cx="0" cy="218777"/>
            </a:xfrm>
            <a:prstGeom prst="line">
              <a:avLst/>
            </a:prstGeom>
            <a:ln w="12700" cap="flat" cmpd="sng">
              <a:solidFill>
                <a:schemeClr val="tx1"/>
              </a:solidFill>
              <a:prstDash val="solid"/>
              <a:headEnd type="none" w="med" len="med"/>
              <a:tailEnd type="none" w="med" len="med"/>
            </a:ln>
          </p:spPr>
        </p:sp>
        <p:grpSp>
          <p:nvGrpSpPr>
            <p:cNvPr id="3" name="组合 2"/>
            <p:cNvGrpSpPr/>
            <p:nvPr/>
          </p:nvGrpSpPr>
          <p:grpSpPr>
            <a:xfrm>
              <a:off x="3237342" y="1080722"/>
              <a:ext cx="6416863" cy="4072423"/>
              <a:chOff x="3180407" y="900113"/>
              <a:chExt cx="6692589" cy="4253032"/>
            </a:xfrm>
          </p:grpSpPr>
          <p:grpSp>
            <p:nvGrpSpPr>
              <p:cNvPr id="54279" name="组合 5"/>
              <p:cNvGrpSpPr/>
              <p:nvPr/>
            </p:nvGrpSpPr>
            <p:grpSpPr>
              <a:xfrm>
                <a:off x="3180407" y="900113"/>
                <a:ext cx="6692589" cy="4253032"/>
                <a:chOff x="5998" y="1703"/>
                <a:chExt cx="13382" cy="8506"/>
              </a:xfrm>
            </p:grpSpPr>
            <p:sp>
              <p:nvSpPr>
                <p:cNvPr id="54284" name="矩形 7"/>
                <p:cNvSpPr/>
                <p:nvPr>
                  <p:custDataLst>
                    <p:tags r:id="rId11"/>
                  </p:custDataLst>
                </p:nvPr>
              </p:nvSpPr>
              <p:spPr>
                <a:xfrm>
                  <a:off x="5998" y="5072"/>
                  <a:ext cx="2780" cy="5137"/>
                </a:xfrm>
                <a:prstGeom prst="rect">
                  <a:avLst/>
                </a:prstGeom>
                <a:solidFill>
                  <a:srgbClr val="C00000"/>
                </a:solidFill>
                <a:ln w="12700">
                  <a:noFill/>
                </a:ln>
              </p:spPr>
              <p:txBody>
                <a:bodyPr anchor="ctr" anchorCtr="0"/>
                <a:lstStyle/>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江苏煤炭地质局</a:t>
                  </a:r>
                  <a:endParaRPr lang="en-US" altLang="zh-CN" sz="1260" b="1" dirty="0">
                    <a:solidFill>
                      <a:srgbClr val="FFFFFF"/>
                    </a:solidFill>
                    <a:latin typeface="Arial" panose="020B0604020202020204" pitchFamily="34" charset="0"/>
                    <a:sym typeface="微软雅黑" panose="020B0503020204020204" pitchFamily="34" charset="-122"/>
                  </a:endParaRP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浙江煤炭地质局</a:t>
                  </a:r>
                  <a:endParaRPr lang="en-US" altLang="zh-CN" sz="1260" b="1" dirty="0">
                    <a:solidFill>
                      <a:srgbClr val="FFFFFF"/>
                    </a:solidFill>
                    <a:latin typeface="Arial" panose="020B0604020202020204" pitchFamily="34" charset="0"/>
                    <a:sym typeface="微软雅黑" panose="020B0503020204020204" pitchFamily="34" charset="-122"/>
                  </a:endParaRP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湖北煤炭地质局</a:t>
                  </a:r>
                  <a:endParaRPr lang="en-US" altLang="zh-CN" sz="1260" b="1" dirty="0">
                    <a:solidFill>
                      <a:srgbClr val="FFFFFF"/>
                    </a:solidFill>
                    <a:latin typeface="Arial" panose="020B0604020202020204" pitchFamily="34" charset="0"/>
                    <a:sym typeface="微软雅黑" panose="020B0503020204020204" pitchFamily="34" charset="-122"/>
                  </a:endParaRP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青海煤炭地质局</a:t>
                  </a:r>
                  <a:endParaRPr lang="en-US" altLang="zh-CN" sz="1260" b="1" dirty="0">
                    <a:solidFill>
                      <a:srgbClr val="FFFFFF"/>
                    </a:solidFill>
                    <a:latin typeface="Arial" panose="020B0604020202020204" pitchFamily="34" charset="0"/>
                    <a:sym typeface="微软雅黑" panose="020B0503020204020204" pitchFamily="34" charset="-122"/>
                  </a:endParaRP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广东煤炭地质局</a:t>
                  </a:r>
                  <a:endParaRPr lang="en-US" altLang="zh-CN" sz="1260" b="1" dirty="0">
                    <a:solidFill>
                      <a:srgbClr val="FFFFFF"/>
                    </a:solidFill>
                    <a:latin typeface="Arial" panose="020B0604020202020204" pitchFamily="34" charset="0"/>
                    <a:sym typeface="微软雅黑" panose="020B0503020204020204" pitchFamily="34" charset="-122"/>
                  </a:endParaRP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广西煤炭地质局</a:t>
                  </a:r>
                </a:p>
              </p:txBody>
            </p:sp>
            <p:sp>
              <p:nvSpPr>
                <p:cNvPr id="54285" name="矩形 8"/>
                <p:cNvSpPr/>
                <p:nvPr>
                  <p:custDataLst>
                    <p:tags r:id="rId12"/>
                  </p:custDataLst>
                </p:nvPr>
              </p:nvSpPr>
              <p:spPr>
                <a:xfrm>
                  <a:off x="9243" y="5072"/>
                  <a:ext cx="3295" cy="5137"/>
                </a:xfrm>
                <a:prstGeom prst="rect">
                  <a:avLst/>
                </a:prstGeom>
                <a:solidFill>
                  <a:srgbClr val="0000FF"/>
                </a:solidFill>
                <a:ln w="12700">
                  <a:noFill/>
                </a:ln>
              </p:spPr>
              <p:txBody>
                <a:bodyPr anchor="ctr" anchorCtr="0"/>
                <a:lstStyle/>
                <a:p>
                  <a:pPr algn="ctr">
                    <a:lnSpc>
                      <a:spcPct val="150000"/>
                    </a:lnSpc>
                  </a:pPr>
                  <a:endParaRPr lang="zh-CN" altLang="en-US" sz="1260" b="1" dirty="0">
                    <a:solidFill>
                      <a:srgbClr val="FFFFFF"/>
                    </a:solidFill>
                    <a:latin typeface="Arial" panose="020B0604020202020204" pitchFamily="34" charset="0"/>
                    <a:sym typeface="微软雅黑" panose="020B0503020204020204" pitchFamily="34" charset="-122"/>
                  </a:endParaRP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中化地质矿山总局</a:t>
                  </a: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第一勘探局</a:t>
                  </a: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第二勘探局</a:t>
                  </a: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航测遥感局</a:t>
                  </a: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水文地质局</a:t>
                  </a:r>
                </a:p>
                <a:p>
                  <a:pPr algn="ctr">
                    <a:lnSpc>
                      <a:spcPct val="150000"/>
                    </a:lnSpc>
                  </a:pPr>
                  <a:r>
                    <a:rPr lang="zh-CN" altLang="en-US" sz="1260" b="1" dirty="0">
                      <a:solidFill>
                        <a:srgbClr val="FFFFFF"/>
                      </a:solidFill>
                      <a:latin typeface="Arial" panose="020B0604020202020204" pitchFamily="34" charset="0"/>
                      <a:sym typeface="微软雅黑" panose="020B0503020204020204" pitchFamily="34" charset="-122"/>
                    </a:rPr>
                    <a:t>中煤地质集团公司</a:t>
                  </a:r>
                </a:p>
                <a:p>
                  <a:pPr algn="ctr"/>
                  <a:endParaRPr lang="zh-CN" altLang="en-US" sz="1260" b="1" dirty="0">
                    <a:solidFill>
                      <a:srgbClr val="FFFFFF"/>
                    </a:solidFill>
                    <a:latin typeface="Arial" panose="020B0604020202020204" pitchFamily="34" charset="0"/>
                    <a:sym typeface="微软雅黑" panose="020B0503020204020204" pitchFamily="34" charset="-122"/>
                  </a:endParaRPr>
                </a:p>
              </p:txBody>
            </p:sp>
            <p:sp>
              <p:nvSpPr>
                <p:cNvPr id="54286" name="矩形 10"/>
                <p:cNvSpPr/>
                <p:nvPr>
                  <p:custDataLst>
                    <p:tags r:id="rId13"/>
                  </p:custDataLst>
                </p:nvPr>
              </p:nvSpPr>
              <p:spPr>
                <a:xfrm>
                  <a:off x="12916" y="5072"/>
                  <a:ext cx="2806" cy="5137"/>
                </a:xfrm>
                <a:prstGeom prst="rect">
                  <a:avLst/>
                </a:prstGeom>
                <a:solidFill>
                  <a:schemeClr val="accent2"/>
                </a:solidFill>
                <a:ln w="12700">
                  <a:noFill/>
                </a:ln>
              </p:spPr>
              <p:txBody>
                <a:bodyPr anchor="ctr" anchorCtr="0"/>
                <a:lstStyle/>
                <a:p>
                  <a:pPr algn="ctr">
                    <a:lnSpc>
                      <a:spcPct val="200000"/>
                    </a:lnSpc>
                  </a:pPr>
                  <a:endParaRPr lang="zh-CN" altLang="en-US" sz="1260" b="1" dirty="0">
                    <a:solidFill>
                      <a:srgbClr val="FFFFFF"/>
                    </a:solidFill>
                    <a:latin typeface="Arial" panose="020B0604020202020204" pitchFamily="34" charset="0"/>
                    <a:sym typeface="微软雅黑" panose="020B0503020204020204" pitchFamily="34" charset="-122"/>
                  </a:endParaRPr>
                </a:p>
                <a:p>
                  <a:pPr algn="ctr">
                    <a:lnSpc>
                      <a:spcPct val="200000"/>
                    </a:lnSpc>
                  </a:pPr>
                  <a:r>
                    <a:rPr lang="zh-CN" altLang="en-US" sz="1260" b="1" dirty="0">
                      <a:solidFill>
                        <a:srgbClr val="FFFFFF"/>
                      </a:solidFill>
                      <a:latin typeface="Arial" panose="020B0604020202020204" pitchFamily="34" charset="0"/>
                      <a:sym typeface="微软雅黑" panose="020B0503020204020204" pitchFamily="34" charset="-122"/>
                    </a:rPr>
                    <a:t>勘查研究总院</a:t>
                  </a:r>
                  <a:endParaRPr lang="en-US" altLang="zh-CN" sz="1260" b="1">
                    <a:solidFill>
                      <a:srgbClr val="FFFFFF"/>
                    </a:solidFill>
                    <a:latin typeface="Arial" panose="020B0604020202020204" pitchFamily="34" charset="0"/>
                    <a:sym typeface="微软雅黑" panose="020B0503020204020204" pitchFamily="34" charset="-122"/>
                  </a:endParaRPr>
                </a:p>
                <a:p>
                  <a:pPr algn="ctr">
                    <a:lnSpc>
                      <a:spcPct val="200000"/>
                    </a:lnSpc>
                  </a:pPr>
                  <a:r>
                    <a:rPr lang="zh-CN" altLang="en-US" sz="1260" b="1" dirty="0">
                      <a:solidFill>
                        <a:srgbClr val="FFFFFF"/>
                      </a:solidFill>
                      <a:latin typeface="Arial" panose="020B0604020202020204" pitchFamily="34" charset="0"/>
                      <a:sym typeface="微软雅黑" panose="020B0503020204020204" pitchFamily="34" charset="-122"/>
                    </a:rPr>
                    <a:t>江苏地矿研究院</a:t>
                  </a:r>
                  <a:endParaRPr lang="en-US" altLang="zh-CN" sz="1260" b="1">
                    <a:solidFill>
                      <a:srgbClr val="FFFFFF"/>
                    </a:solidFill>
                    <a:latin typeface="Arial" panose="020B0604020202020204" pitchFamily="34" charset="0"/>
                    <a:sym typeface="微软雅黑" panose="020B0503020204020204" pitchFamily="34" charset="-122"/>
                  </a:endParaRPr>
                </a:p>
                <a:p>
                  <a:pPr algn="ctr">
                    <a:lnSpc>
                      <a:spcPct val="200000"/>
                    </a:lnSpc>
                  </a:pPr>
                  <a:r>
                    <a:rPr lang="zh-CN" altLang="en-US" sz="1260" b="1" dirty="0">
                      <a:solidFill>
                        <a:srgbClr val="FFFFFF"/>
                      </a:solidFill>
                      <a:latin typeface="Arial" panose="020B0604020202020204" pitchFamily="34" charset="0"/>
                      <a:sym typeface="微软雅黑" panose="020B0503020204020204" pitchFamily="34" charset="-122"/>
                    </a:rPr>
                    <a:t>物探研究院</a:t>
                  </a:r>
                </a:p>
                <a:p>
                  <a:pPr algn="ctr">
                    <a:lnSpc>
                      <a:spcPct val="200000"/>
                    </a:lnSpc>
                  </a:pPr>
                  <a:endParaRPr lang="zh-CN" altLang="en-US" sz="1260" b="1" dirty="0">
                    <a:solidFill>
                      <a:srgbClr val="FFFFFF"/>
                    </a:solidFill>
                    <a:latin typeface="Arial" panose="020B0604020202020204" pitchFamily="34" charset="0"/>
                    <a:sym typeface="微软雅黑" panose="020B0503020204020204" pitchFamily="34" charset="-122"/>
                  </a:endParaRPr>
                </a:p>
                <a:p>
                  <a:pPr algn="ctr"/>
                  <a:endParaRPr lang="zh-CN" altLang="en-US" sz="1260" b="1" dirty="0">
                    <a:solidFill>
                      <a:srgbClr val="FFFFFF"/>
                    </a:solidFill>
                    <a:latin typeface="Arial" panose="020B0604020202020204" pitchFamily="34" charset="0"/>
                    <a:sym typeface="微软雅黑" panose="020B0503020204020204" pitchFamily="34" charset="-122"/>
                  </a:endParaRPr>
                </a:p>
              </p:txBody>
            </p:sp>
            <p:sp>
              <p:nvSpPr>
                <p:cNvPr id="54287" name="矩形 10"/>
                <p:cNvSpPr/>
                <p:nvPr>
                  <p:custDataLst>
                    <p:tags r:id="rId14"/>
                  </p:custDataLst>
                </p:nvPr>
              </p:nvSpPr>
              <p:spPr>
                <a:xfrm>
                  <a:off x="15851" y="5072"/>
                  <a:ext cx="3529" cy="5135"/>
                </a:xfrm>
                <a:prstGeom prst="rect">
                  <a:avLst/>
                </a:prstGeom>
                <a:solidFill>
                  <a:srgbClr val="00B050"/>
                </a:solidFill>
                <a:ln w="12700">
                  <a:noFill/>
                </a:ln>
              </p:spPr>
              <p:txBody>
                <a:bodyPr anchor="ctr" anchorCtr="0"/>
                <a:lstStyle/>
                <a:p>
                  <a:pPr algn="ctr">
                    <a:lnSpc>
                      <a:spcPct val="130000"/>
                    </a:lnSpc>
                  </a:pPr>
                  <a:endParaRPr lang="zh-CN" altLang="zh-CN" sz="1260" b="1" dirty="0">
                    <a:solidFill>
                      <a:srgbClr val="FFFFFF"/>
                    </a:solidFill>
                    <a:latin typeface="Arial" panose="020B0604020202020204" pitchFamily="34" charset="0"/>
                    <a:sym typeface="微软雅黑" panose="020B0503020204020204" pitchFamily="34" charset="-122"/>
                  </a:endParaRPr>
                </a:p>
                <a:p>
                  <a:pPr algn="ctr">
                    <a:lnSpc>
                      <a:spcPct val="130000"/>
                    </a:lnSpc>
                  </a:pPr>
                  <a:r>
                    <a:rPr lang="zh-CN" altLang="en-US" sz="1260" b="1" dirty="0">
                      <a:solidFill>
                        <a:srgbClr val="FFFFFF"/>
                      </a:solidFill>
                      <a:latin typeface="Arial" panose="020B0604020202020204" pitchFamily="34" charset="0"/>
                      <a:sym typeface="微软雅黑" panose="020B0503020204020204" pitchFamily="34" charset="-122"/>
                    </a:rPr>
                    <a:t>中煤建工集团公司</a:t>
                  </a:r>
                </a:p>
                <a:p>
                  <a:pPr algn="ctr">
                    <a:lnSpc>
                      <a:spcPct val="130000"/>
                    </a:lnSpc>
                  </a:pPr>
                  <a:r>
                    <a:rPr lang="zh-CN" altLang="en-US" sz="1260" b="1" dirty="0">
                      <a:solidFill>
                        <a:srgbClr val="FFFFFF"/>
                      </a:solidFill>
                      <a:latin typeface="Arial" panose="020B0604020202020204" pitchFamily="34" charset="0"/>
                      <a:sym typeface="微软雅黑" panose="020B0503020204020204" pitchFamily="34" charset="-122"/>
                    </a:rPr>
                    <a:t>中煤矿业发展公司</a:t>
                  </a:r>
                </a:p>
                <a:p>
                  <a:pPr algn="ctr">
                    <a:lnSpc>
                      <a:spcPct val="130000"/>
                    </a:lnSpc>
                  </a:pPr>
                  <a:r>
                    <a:rPr lang="zh-CN" altLang="en-US" sz="1260" b="1" dirty="0">
                      <a:solidFill>
                        <a:srgbClr val="FFFFFF"/>
                      </a:solidFill>
                      <a:latin typeface="Arial" panose="020B0604020202020204" pitchFamily="34" charset="0"/>
                      <a:sym typeface="微软雅黑" panose="020B0503020204020204" pitchFamily="34" charset="-122"/>
                    </a:rPr>
                    <a:t>中煤国地控股公司</a:t>
                  </a:r>
                </a:p>
                <a:p>
                  <a:pPr algn="ctr">
                    <a:lnSpc>
                      <a:spcPct val="130000"/>
                    </a:lnSpc>
                  </a:pPr>
                  <a:r>
                    <a:rPr lang="zh-CN" altLang="en-US" sz="1260" b="1" dirty="0">
                      <a:solidFill>
                        <a:srgbClr val="FFFFFF"/>
                      </a:solidFill>
                      <a:latin typeface="Arial" panose="020B0604020202020204" pitchFamily="34" charset="0"/>
                      <a:sym typeface="微软雅黑" panose="020B0503020204020204" pitchFamily="34" charset="-122"/>
                    </a:rPr>
                    <a:t>中能化创投公司</a:t>
                  </a:r>
                </a:p>
                <a:p>
                  <a:pPr algn="ctr">
                    <a:lnSpc>
                      <a:spcPct val="130000"/>
                    </a:lnSpc>
                  </a:pPr>
                  <a:r>
                    <a:rPr lang="zh-CN" altLang="en-US" sz="1260" b="1" dirty="0">
                      <a:solidFill>
                        <a:srgbClr val="FFFFFF"/>
                      </a:solidFill>
                      <a:latin typeface="Arial" panose="020B0604020202020204" pitchFamily="34" charset="0"/>
                      <a:sym typeface="微软雅黑" panose="020B0503020204020204" pitchFamily="34" charset="-122"/>
                    </a:rPr>
                    <a:t>中煤地生态环境公司</a:t>
                  </a:r>
                </a:p>
                <a:p>
                  <a:pPr algn="ctr">
                    <a:lnSpc>
                      <a:spcPct val="130000"/>
                    </a:lnSpc>
                  </a:pPr>
                  <a:r>
                    <a:rPr lang="zh-CN" altLang="en-US" sz="1260" b="1" dirty="0" smtClean="0">
                      <a:solidFill>
                        <a:srgbClr val="FFFFFF"/>
                      </a:solidFill>
                      <a:latin typeface="Arial" panose="020B0604020202020204" pitchFamily="34" charset="0"/>
                      <a:sym typeface="微软雅黑" panose="020B0503020204020204" pitchFamily="34" charset="-122"/>
                    </a:rPr>
                    <a:t>中</a:t>
                  </a:r>
                  <a:r>
                    <a:rPr lang="zh-CN" altLang="en-US" sz="1260" b="1" dirty="0">
                      <a:solidFill>
                        <a:srgbClr val="FFFFFF"/>
                      </a:solidFill>
                      <a:latin typeface="Arial" panose="020B0604020202020204" pitchFamily="34" charset="0"/>
                      <a:sym typeface="微软雅黑" panose="020B0503020204020204" pitchFamily="34" charset="-122"/>
                    </a:rPr>
                    <a:t>煤国际公司</a:t>
                  </a:r>
                </a:p>
                <a:p>
                  <a:pPr algn="ctr">
                    <a:lnSpc>
                      <a:spcPct val="130000"/>
                    </a:lnSpc>
                  </a:pPr>
                  <a:r>
                    <a:rPr lang="zh-CN" altLang="en-US" sz="1260" b="1" dirty="0">
                      <a:solidFill>
                        <a:srgbClr val="FFFFFF"/>
                      </a:solidFill>
                      <a:latin typeface="Arial" panose="020B0604020202020204" pitchFamily="34" charset="0"/>
                      <a:sym typeface="微软雅黑" panose="020B0503020204020204" pitchFamily="34" charset="-122"/>
                    </a:rPr>
                    <a:t>中煤地下空间公司</a:t>
                  </a:r>
                </a:p>
                <a:p>
                  <a:pPr algn="ctr">
                    <a:lnSpc>
                      <a:spcPct val="130000"/>
                    </a:lnSpc>
                  </a:pPr>
                  <a:endParaRPr lang="zh-CN" altLang="en-US" sz="1260" b="1" dirty="0">
                    <a:solidFill>
                      <a:srgbClr val="FFFFFF"/>
                    </a:solidFill>
                    <a:latin typeface="Arial" panose="020B0604020202020204" pitchFamily="34" charset="0"/>
                    <a:sym typeface="微软雅黑" panose="020B0503020204020204" pitchFamily="34" charset="-122"/>
                  </a:endParaRPr>
                </a:p>
              </p:txBody>
            </p:sp>
            <p:grpSp>
              <p:nvGrpSpPr>
                <p:cNvPr id="54288" name="组合 4"/>
                <p:cNvGrpSpPr/>
                <p:nvPr/>
              </p:nvGrpSpPr>
              <p:grpSpPr>
                <a:xfrm>
                  <a:off x="6189" y="1703"/>
                  <a:ext cx="12588" cy="2920"/>
                  <a:chOff x="6309" y="1703"/>
                  <a:chExt cx="12588" cy="2920"/>
                </a:xfrm>
              </p:grpSpPr>
              <p:sp>
                <p:nvSpPr>
                  <p:cNvPr id="54289" name="左大括号 2"/>
                  <p:cNvSpPr/>
                  <p:nvPr>
                    <p:custDataLst>
                      <p:tags r:id="rId15"/>
                    </p:custDataLst>
                  </p:nvPr>
                </p:nvSpPr>
                <p:spPr>
                  <a:xfrm rot="5400000">
                    <a:off x="12220" y="-1934"/>
                    <a:ext cx="805" cy="10266"/>
                  </a:xfrm>
                  <a:prstGeom prst="leftBrace">
                    <a:avLst>
                      <a:gd name="adj1" fmla="val 70492"/>
                      <a:gd name="adj2" fmla="val 50005"/>
                    </a:avLst>
                  </a:prstGeom>
                  <a:noFill/>
                  <a:ln w="6350" cap="flat" cmpd="sng">
                    <a:solidFill>
                      <a:schemeClr val="tx1"/>
                    </a:solidFill>
                    <a:prstDash val="solid"/>
                    <a:bevel/>
                    <a:headEnd type="none" w="med" len="med"/>
                    <a:tailEnd type="none" w="med" len="med"/>
                  </a:ln>
                </p:spPr>
                <p:txBody>
                  <a:bodyPr rot="10800000" vert="eaVert" anchor="ctr" anchorCtr="0"/>
                  <a:lstStyle/>
                  <a:p>
                    <a:pPr algn="ctr"/>
                    <a:endParaRPr lang="zh-CN" altLang="en-US" sz="1495" dirty="0">
                      <a:solidFill>
                        <a:srgbClr val="000000"/>
                      </a:solidFill>
                      <a:latin typeface="Arial" panose="020B0604020202020204" pitchFamily="34" charset="0"/>
                    </a:endParaRPr>
                  </a:p>
                </p:txBody>
              </p:sp>
              <p:sp>
                <p:nvSpPr>
                  <p:cNvPr id="54290" name="矩形 3"/>
                  <p:cNvSpPr/>
                  <p:nvPr>
                    <p:custDataLst>
                      <p:tags r:id="rId16"/>
                    </p:custDataLst>
                  </p:nvPr>
                </p:nvSpPr>
                <p:spPr>
                  <a:xfrm>
                    <a:off x="6309" y="3600"/>
                    <a:ext cx="2366" cy="1023"/>
                  </a:xfrm>
                  <a:prstGeom prst="rect">
                    <a:avLst/>
                  </a:prstGeom>
                  <a:solidFill>
                    <a:srgbClr val="5B9BD5"/>
                  </a:solidFill>
                  <a:ln w="12700">
                    <a:noFill/>
                  </a:ln>
                </p:spPr>
                <p:txBody>
                  <a:bodyPr anchor="ctr" anchorCtr="0"/>
                  <a:lstStyle/>
                  <a:p>
                    <a:pPr algn="ctr"/>
                    <a:r>
                      <a:rPr lang="zh-CN" altLang="en-US" sz="126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省（局）公司</a:t>
                    </a:r>
                  </a:p>
                </p:txBody>
              </p:sp>
              <p:sp>
                <p:nvSpPr>
                  <p:cNvPr id="54291" name="矩形 4"/>
                  <p:cNvSpPr/>
                  <p:nvPr>
                    <p:custDataLst>
                      <p:tags r:id="rId17"/>
                    </p:custDataLst>
                  </p:nvPr>
                </p:nvSpPr>
                <p:spPr>
                  <a:xfrm>
                    <a:off x="9860" y="3600"/>
                    <a:ext cx="2260" cy="1023"/>
                  </a:xfrm>
                  <a:prstGeom prst="rect">
                    <a:avLst/>
                  </a:prstGeom>
                  <a:solidFill>
                    <a:srgbClr val="5B9BD5"/>
                  </a:solidFill>
                  <a:ln w="12700" cap="flat" cmpd="sng">
                    <a:noFill/>
                    <a:prstDash val="solid"/>
                    <a:bevel/>
                    <a:headEnd type="none" w="med" len="med"/>
                    <a:tailEnd type="none" w="med" len="med"/>
                  </a:ln>
                </p:spPr>
                <p:txBody>
                  <a:bodyPr anchor="ctr" anchorCtr="0"/>
                  <a:lstStyle/>
                  <a:p>
                    <a:pPr algn="ctr"/>
                    <a:r>
                      <a:rPr lang="zh-CN" altLang="en-US" sz="126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专业化局</a:t>
                    </a:r>
                  </a:p>
                  <a:p>
                    <a:pPr algn="ctr"/>
                    <a:r>
                      <a:rPr lang="zh-CN" altLang="en-US" sz="126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（公司）</a:t>
                    </a:r>
                  </a:p>
                </p:txBody>
              </p:sp>
              <p:sp>
                <p:nvSpPr>
                  <p:cNvPr id="54292" name="矩形 9"/>
                  <p:cNvSpPr/>
                  <p:nvPr>
                    <p:custDataLst>
                      <p:tags r:id="rId18"/>
                    </p:custDataLst>
                  </p:nvPr>
                </p:nvSpPr>
                <p:spPr>
                  <a:xfrm>
                    <a:off x="13306" y="3600"/>
                    <a:ext cx="2260" cy="1023"/>
                  </a:xfrm>
                  <a:prstGeom prst="rect">
                    <a:avLst/>
                  </a:prstGeom>
                  <a:solidFill>
                    <a:srgbClr val="5B9BD5"/>
                  </a:solidFill>
                  <a:ln w="12700">
                    <a:noFill/>
                  </a:ln>
                </p:spPr>
                <p:txBody>
                  <a:bodyPr anchor="ctr" anchorCtr="0"/>
                  <a:lstStyle/>
                  <a:p>
                    <a:pPr algn="ctr"/>
                    <a:r>
                      <a:rPr lang="zh-CN" altLang="en-US" sz="126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科技创新</a:t>
                    </a:r>
                  </a:p>
                  <a:p>
                    <a:pPr algn="ctr"/>
                    <a:r>
                      <a:rPr lang="zh-CN" altLang="en-US" sz="126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研发机构</a:t>
                    </a:r>
                  </a:p>
                </p:txBody>
              </p:sp>
              <p:sp>
                <p:nvSpPr>
                  <p:cNvPr id="54293" name="矩形 11"/>
                  <p:cNvSpPr/>
                  <p:nvPr>
                    <p:custDataLst>
                      <p:tags r:id="rId19"/>
                    </p:custDataLst>
                  </p:nvPr>
                </p:nvSpPr>
                <p:spPr>
                  <a:xfrm>
                    <a:off x="11006" y="1703"/>
                    <a:ext cx="2944" cy="1022"/>
                  </a:xfrm>
                  <a:prstGeom prst="rect">
                    <a:avLst/>
                  </a:prstGeom>
                  <a:solidFill>
                    <a:srgbClr val="5B9BD5"/>
                  </a:solidFill>
                  <a:ln w="12700" cap="flat" cmpd="sng">
                    <a:noFill/>
                    <a:prstDash val="solid"/>
                    <a:bevel/>
                    <a:headEnd type="none" w="med" len="med"/>
                    <a:tailEnd type="none" w="med" len="med"/>
                  </a:ln>
                </p:spPr>
                <p:txBody>
                  <a:bodyPr anchor="ctr" anchorCtr="0"/>
                  <a:lstStyle/>
                  <a:p>
                    <a:pPr algn="ctr"/>
                    <a:r>
                      <a:rPr lang="zh-CN" altLang="en-US" sz="149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总局所属企业</a:t>
                    </a:r>
                  </a:p>
                </p:txBody>
              </p:sp>
              <p:sp>
                <p:nvSpPr>
                  <p:cNvPr id="54294" name="矩形 9"/>
                  <p:cNvSpPr/>
                  <p:nvPr>
                    <p:custDataLst>
                      <p:tags r:id="rId20"/>
                    </p:custDataLst>
                  </p:nvPr>
                </p:nvSpPr>
                <p:spPr>
                  <a:xfrm>
                    <a:off x="16637" y="3579"/>
                    <a:ext cx="2260" cy="1023"/>
                  </a:xfrm>
                  <a:prstGeom prst="rect">
                    <a:avLst/>
                  </a:prstGeom>
                  <a:solidFill>
                    <a:srgbClr val="5B9BD5"/>
                  </a:solidFill>
                  <a:ln w="12700">
                    <a:noFill/>
                  </a:ln>
                </p:spPr>
                <p:txBody>
                  <a:bodyPr anchor="ctr" anchorCtr="0"/>
                  <a:lstStyle/>
                  <a:p>
                    <a:pPr algn="ctr"/>
                    <a:r>
                      <a:rPr lang="zh-CN" altLang="en-US" sz="126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新兴产业</a:t>
                    </a:r>
                  </a:p>
                  <a:p>
                    <a:pPr algn="ctr"/>
                    <a:r>
                      <a:rPr lang="zh-CN" altLang="en-US" sz="126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及平台公司</a:t>
                    </a:r>
                  </a:p>
                </p:txBody>
              </p:sp>
            </p:grpSp>
          </p:grpSp>
          <p:sp>
            <p:nvSpPr>
              <p:cNvPr id="54301" name="直接连接符 54300"/>
              <p:cNvSpPr/>
              <p:nvPr>
                <p:custDataLst>
                  <p:tags r:id="rId10"/>
                </p:custDataLst>
              </p:nvPr>
            </p:nvSpPr>
            <p:spPr>
              <a:xfrm>
                <a:off x="8965381" y="2351544"/>
                <a:ext cx="0" cy="231279"/>
              </a:xfrm>
              <a:prstGeom prst="line">
                <a:avLst/>
              </a:prstGeom>
              <a:ln w="12700" cap="flat" cmpd="sng">
                <a:solidFill>
                  <a:schemeClr val="tx1"/>
                </a:solidFill>
                <a:prstDash val="solid"/>
                <a:headEnd type="none" w="med" len="med"/>
                <a:tailEnd type="none" w="med" len="med"/>
              </a:ln>
            </p:spPr>
          </p:sp>
        </p:grpSp>
        <p:sp>
          <p:nvSpPr>
            <p:cNvPr id="7" name="直接连接符 6"/>
            <p:cNvSpPr/>
            <p:nvPr>
              <p:custDataLst>
                <p:tags r:id="rId6"/>
              </p:custDataLst>
            </p:nvPr>
          </p:nvSpPr>
          <p:spPr>
            <a:xfrm>
              <a:off x="7268226" y="1836241"/>
              <a:ext cx="0" cy="130517"/>
            </a:xfrm>
            <a:prstGeom prst="line">
              <a:avLst/>
            </a:prstGeom>
            <a:ln w="12700" cap="flat" cmpd="sng">
              <a:solidFill>
                <a:schemeClr val="tx1"/>
              </a:solidFill>
              <a:prstDash val="solid"/>
              <a:headEnd type="none" w="med" len="med"/>
              <a:tailEnd type="none" w="med" len="med"/>
            </a:ln>
          </p:spPr>
        </p:sp>
        <p:sp>
          <p:nvSpPr>
            <p:cNvPr id="31" name="直接连接符 30"/>
            <p:cNvSpPr/>
            <p:nvPr>
              <p:custDataLst>
                <p:tags r:id="rId7"/>
              </p:custDataLst>
            </p:nvPr>
          </p:nvSpPr>
          <p:spPr>
            <a:xfrm>
              <a:off x="5508997" y="1836241"/>
              <a:ext cx="0" cy="130517"/>
            </a:xfrm>
            <a:prstGeom prst="line">
              <a:avLst/>
            </a:prstGeom>
            <a:ln w="12700" cap="flat" cmpd="sng">
              <a:solidFill>
                <a:schemeClr val="tx1"/>
              </a:solidFill>
              <a:prstDash val="solid"/>
              <a:headEnd type="none" w="med" len="med"/>
              <a:tailEnd type="none" w="med" len="med"/>
            </a:ln>
          </p:spPr>
        </p:sp>
        <p:sp>
          <p:nvSpPr>
            <p:cNvPr id="32" name="直接连接符 31"/>
            <p:cNvSpPr/>
            <p:nvPr>
              <p:custDataLst>
                <p:tags r:id="rId8"/>
              </p:custDataLst>
            </p:nvPr>
          </p:nvSpPr>
          <p:spPr>
            <a:xfrm flipV="1">
              <a:off x="5508997" y="2484313"/>
              <a:ext cx="0" cy="218777"/>
            </a:xfrm>
            <a:prstGeom prst="line">
              <a:avLst/>
            </a:prstGeom>
            <a:ln w="12700" cap="flat" cmpd="sng">
              <a:solidFill>
                <a:schemeClr val="tx1"/>
              </a:solidFill>
              <a:prstDash val="solid"/>
              <a:headEnd type="none" w="med" len="med"/>
              <a:tailEnd type="none" w="med" len="med"/>
            </a:ln>
          </p:spPr>
        </p:sp>
        <p:sp>
          <p:nvSpPr>
            <p:cNvPr id="33" name="直接连接符 32"/>
            <p:cNvSpPr/>
            <p:nvPr>
              <p:custDataLst>
                <p:tags r:id="rId9"/>
              </p:custDataLst>
            </p:nvPr>
          </p:nvSpPr>
          <p:spPr>
            <a:xfrm flipV="1">
              <a:off x="7309197" y="2484313"/>
              <a:ext cx="0" cy="218777"/>
            </a:xfrm>
            <a:prstGeom prst="line">
              <a:avLst/>
            </a:prstGeom>
            <a:ln w="12700" cap="flat" cmpd="sng">
              <a:solidFill>
                <a:schemeClr val="tx1"/>
              </a:solidFill>
              <a:prstDash val="solid"/>
              <a:headEnd type="none" w="med" len="med"/>
              <a:tailEnd type="none" w="med" len="med"/>
            </a:ln>
          </p:spPr>
        </p:sp>
      </p:grpSp>
      <p:grpSp>
        <p:nvGrpSpPr>
          <p:cNvPr id="34" name="组合 33"/>
          <p:cNvGrpSpPr/>
          <p:nvPr/>
        </p:nvGrpSpPr>
        <p:grpSpPr>
          <a:xfrm>
            <a:off x="683875" y="668198"/>
            <a:ext cx="8421436" cy="48005"/>
            <a:chOff x="3060700" y="4724400"/>
            <a:chExt cx="5955507" cy="31432"/>
          </a:xfrm>
        </p:grpSpPr>
        <p:cxnSp>
          <p:nvCxnSpPr>
            <p:cNvPr id="35" name="直接连接符 3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7" name="图片 270351" descr="中国煤地标识2"/>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101"/>
          <p:cNvSpPr txBox="1"/>
          <p:nvPr/>
        </p:nvSpPr>
        <p:spPr>
          <a:xfrm>
            <a:off x="145637" y="152305"/>
            <a:ext cx="8315325" cy="624205"/>
          </a:xfrm>
          <a:prstGeom prst="rect">
            <a:avLst/>
          </a:prstGeom>
          <a:noFill/>
        </p:spPr>
        <p:txBody>
          <a:bodyPr wrap="square" lIns="96770" tIns="48385" rIns="96770" bIns="48385" rtlCol="0">
            <a:noAutofit/>
          </a:bodyPr>
          <a:lstStyle/>
          <a:p>
            <a:pPr algn="ctr" defTabSz="959485">
              <a:defRPr/>
            </a:pPr>
            <a:r>
              <a:rPr lang="en-US" altLang="zh-CN"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1 </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单位简介</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3"/>
          <p:cNvGrpSpPr/>
          <p:nvPr/>
        </p:nvGrpSpPr>
        <p:grpSpPr>
          <a:xfrm>
            <a:off x="485" y="1595895"/>
            <a:ext cx="9720730" cy="1814432"/>
            <a:chOff x="170694" y="177982"/>
            <a:chExt cx="3936003" cy="781165"/>
          </a:xfrm>
        </p:grpSpPr>
        <p:sp>
          <p:nvSpPr>
            <p:cNvPr id="14" name="等腰三角形 13"/>
            <p:cNvSpPr/>
            <p:nvPr/>
          </p:nvSpPr>
          <p:spPr>
            <a:xfrm>
              <a:off x="1233863" y="177982"/>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5" name="等腰三角形 14"/>
            <p:cNvSpPr/>
            <p:nvPr/>
          </p:nvSpPr>
          <p:spPr>
            <a:xfrm flipV="1">
              <a:off x="200258" y="602633"/>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6" name="矩形 15"/>
            <p:cNvSpPr/>
            <p:nvPr/>
          </p:nvSpPr>
          <p:spPr>
            <a:xfrm>
              <a:off x="170694" y="261768"/>
              <a:ext cx="3936003" cy="611981"/>
            </a:xfrm>
            <a:prstGeom prst="rect">
              <a:avLst/>
            </a:prstGeom>
            <a:solidFill>
              <a:srgbClr val="1AB5E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7" name="平行四边形 16"/>
            <p:cNvSpPr/>
            <p:nvPr/>
          </p:nvSpPr>
          <p:spPr>
            <a:xfrm>
              <a:off x="376965" y="178257"/>
              <a:ext cx="1036076" cy="779005"/>
            </a:xfrm>
            <a:prstGeom prst="parallelogram">
              <a:avLst>
                <a:gd name="adj" fmla="val 48207"/>
              </a:avLst>
            </a:prstGeom>
            <a:solidFill>
              <a:srgbClr val="FF8A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8" name="文本框 6"/>
            <p:cNvSpPr txBox="1"/>
            <p:nvPr/>
          </p:nvSpPr>
          <p:spPr>
            <a:xfrm>
              <a:off x="650907" y="284178"/>
              <a:ext cx="569115" cy="559763"/>
            </a:xfrm>
            <a:prstGeom prst="rect">
              <a:avLst/>
            </a:prstGeom>
            <a:noFill/>
          </p:spPr>
          <p:txBody>
            <a:bodyPr wrap="square" lIns="68567" tIns="34283" rIns="68567" bIns="34283" rtlCol="0">
              <a:spAutoFit/>
            </a:bodyPr>
            <a:lstStyle/>
            <a:p>
              <a:pPr defTabSz="685800" fontAlgn="auto">
                <a:spcBef>
                  <a:spcPts val="0"/>
                </a:spcBef>
                <a:spcAft>
                  <a:spcPts val="0"/>
                </a:spcAft>
                <a:defRPr/>
              </a:pPr>
              <a:endParaRPr lang="zh-CN" altLang="en-US" sz="8000" dirty="0">
                <a:solidFill>
                  <a:prstClr val="white">
                    <a:lumMod val="95000"/>
                  </a:prstClr>
                </a:solidFill>
                <a:cs typeface="Arial" panose="020B0604020202020204" pitchFamily="34" charset="0"/>
                <a:sym typeface="+mn-lt"/>
              </a:endParaRPr>
            </a:p>
          </p:txBody>
        </p:sp>
      </p:grpSp>
      <p:sp>
        <p:nvSpPr>
          <p:cNvPr id="3" name="文本框 2"/>
          <p:cNvSpPr txBox="1"/>
          <p:nvPr>
            <p:custDataLst>
              <p:tags r:id="rId1"/>
            </p:custDataLst>
          </p:nvPr>
        </p:nvSpPr>
        <p:spPr>
          <a:xfrm>
            <a:off x="1332298" y="2045153"/>
            <a:ext cx="866273" cy="912808"/>
          </a:xfrm>
          <a:prstGeom prst="rect">
            <a:avLst/>
          </a:prstGeom>
          <a:noFill/>
        </p:spPr>
        <p:txBody>
          <a:bodyPr wrap="square" rtlCol="0">
            <a:normAutofit fontScale="90000" lnSpcReduction="10000"/>
          </a:bodyPr>
          <a:lstStyle/>
          <a:p>
            <a:pPr>
              <a:lnSpc>
                <a:spcPct val="120000"/>
              </a:lnSpc>
            </a:pPr>
            <a:r>
              <a:rPr lang="en-US" altLang="zh-CN" sz="5025" b="1" dirty="0" smtClean="0">
                <a:latin typeface="Arial" panose="020B0604020202020204" pitchFamily="34" charset="0"/>
                <a:ea typeface="微软雅黑" panose="020B0503020204020204" pitchFamily="34" charset="-122"/>
                <a:cs typeface="Arial" panose="020B0604020202020204" pitchFamily="34" charset="0"/>
              </a:rPr>
              <a:t>05</a:t>
            </a:r>
            <a:endParaRPr lang="zh-CN" altLang="en-US" sz="5025" b="1" dirty="0">
              <a:latin typeface="Arial" panose="020B0604020202020204" pitchFamily="34" charset="0"/>
              <a:ea typeface="微软雅黑" panose="020B0503020204020204" pitchFamily="34" charset="-122"/>
              <a:cs typeface="Arial" panose="020B0604020202020204" pitchFamily="34" charset="0"/>
            </a:endParaRPr>
          </a:p>
        </p:txBody>
      </p:sp>
      <p:sp>
        <p:nvSpPr>
          <p:cNvPr id="2" name="TextBox 48"/>
          <p:cNvSpPr txBox="1"/>
          <p:nvPr/>
        </p:nvSpPr>
        <p:spPr>
          <a:xfrm>
            <a:off x="2392211" y="2150167"/>
            <a:ext cx="7446766" cy="684791"/>
          </a:xfrm>
          <a:prstGeom prst="rect">
            <a:avLst/>
          </a:prstGeom>
          <a:noFill/>
        </p:spPr>
        <p:txBody>
          <a:bodyPr wrap="square" lIns="68571" tIns="34284" rIns="68571" bIns="34284" rtlCol="0">
            <a:spAutoFit/>
          </a:bodyPr>
          <a:lstStyle/>
          <a:p>
            <a:pPr algn="ctr" defTabSz="685800" fontAlgn="auto">
              <a:spcBef>
                <a:spcPts val="0"/>
              </a:spcBef>
              <a:spcAft>
                <a:spcPts val="0"/>
              </a:spcAft>
            </a:pPr>
            <a:r>
              <a:rPr lang="zh-CN" altLang="en-US" sz="4000" dirty="0" smtClean="0">
                <a:solidFill>
                  <a:schemeClr val="bg1"/>
                </a:solidFill>
                <a:latin typeface="黑体" panose="02010609060101010101" pitchFamily="49" charset="-122"/>
                <a:ea typeface="黑体" panose="02010609060101010101" pitchFamily="49" charset="-122"/>
                <a:sym typeface="+mn-ea"/>
              </a:rPr>
              <a:t>隐蔽致灾因素普查</a:t>
            </a:r>
            <a:r>
              <a:rPr lang="en-US" altLang="zh-CN" sz="4000" dirty="0" smtClean="0">
                <a:solidFill>
                  <a:schemeClr val="bg1"/>
                </a:solidFill>
                <a:latin typeface="黑体" panose="02010609060101010101" pitchFamily="49" charset="-122"/>
                <a:ea typeface="黑体" panose="02010609060101010101" pitchFamily="49" charset="-122"/>
                <a:sym typeface="+mn-ea"/>
              </a:rPr>
              <a:t>技术</a:t>
            </a:r>
            <a:r>
              <a:rPr lang="zh-CN" altLang="en-US" sz="4000" dirty="0" smtClean="0">
                <a:solidFill>
                  <a:schemeClr val="bg1"/>
                </a:solidFill>
                <a:latin typeface="黑体" panose="02010609060101010101" pitchFamily="49" charset="-122"/>
                <a:ea typeface="黑体" panose="02010609060101010101" pitchFamily="49" charset="-122"/>
                <a:sym typeface="+mn-ea"/>
              </a:rPr>
              <a:t>展望</a:t>
            </a:r>
            <a:endParaRPr lang="en-US" altLang="zh-CN" sz="4000" dirty="0">
              <a:solidFill>
                <a:schemeClr val="bg1"/>
              </a:solidFill>
              <a:latin typeface="黑体" panose="02010609060101010101" pitchFamily="49" charset="-122"/>
              <a:ea typeface="黑体" panose="02010609060101010101" pitchFamily="49" charset="-122"/>
              <a:cs typeface="+mn-ea"/>
              <a:sym typeface="+mn-ea"/>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650207" y="719522"/>
            <a:ext cx="8421436" cy="48005"/>
            <a:chOff x="3060700" y="4724400"/>
            <a:chExt cx="5955507" cy="31432"/>
          </a:xfrm>
        </p:grpSpPr>
        <p:cxnSp>
          <p:nvCxnSpPr>
            <p:cNvPr id="105" name="直接连接符 104"/>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270351" descr="中国煤地标识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01"/>
          <p:cNvSpPr txBox="1"/>
          <p:nvPr/>
        </p:nvSpPr>
        <p:spPr>
          <a:xfrm>
            <a:off x="684461" y="180057"/>
            <a:ext cx="8424936" cy="527050"/>
          </a:xfrm>
          <a:prstGeom prst="rect">
            <a:avLst/>
          </a:prstGeom>
          <a:noFill/>
        </p:spPr>
        <p:txBody>
          <a:bodyPr wrap="square" lIns="96770" tIns="48385" rIns="96770" bIns="48385" rtlCol="0">
            <a:spAutoFit/>
          </a:bodyPr>
          <a:lstStyle/>
          <a:p>
            <a:pPr algn="ctr" defTabSz="959485">
              <a:defRPr/>
            </a:pPr>
            <a:r>
              <a:rPr lang="en-US" altLang="zh-CN" sz="2800" dirty="0" smtClean="0">
                <a:solidFill>
                  <a:srgbClr val="4335F7"/>
                </a:solidFill>
                <a:latin typeface="黑体" panose="02010609060101010101" pitchFamily="49" charset="-122"/>
                <a:ea typeface="黑体" panose="02010609060101010101" pitchFamily="49" charset="-122"/>
                <a:sym typeface="Calibri" panose="020F0502020204030204" charset="0"/>
              </a:rPr>
              <a:t>5 </a:t>
            </a:r>
            <a:r>
              <a:rPr lang="zh-CN" altLang="en-US" sz="2800" dirty="0" smtClean="0">
                <a:solidFill>
                  <a:srgbClr val="4335F7"/>
                </a:solidFill>
                <a:latin typeface="黑体" panose="02010609060101010101" pitchFamily="49" charset="-122"/>
                <a:ea typeface="黑体" panose="02010609060101010101" pitchFamily="49" charset="-122"/>
                <a:sym typeface="+mn-ea"/>
              </a:rPr>
              <a:t>隐蔽致灾地质因素普查</a:t>
            </a:r>
            <a:r>
              <a:rPr lang="en-US" altLang="zh-CN" sz="2800" dirty="0" smtClean="0">
                <a:solidFill>
                  <a:srgbClr val="4335F7"/>
                </a:solidFill>
                <a:latin typeface="黑体" panose="02010609060101010101" pitchFamily="49" charset="-122"/>
                <a:ea typeface="黑体" panose="02010609060101010101" pitchFamily="49" charset="-122"/>
                <a:sym typeface="+mn-ea"/>
              </a:rPr>
              <a:t>技术</a:t>
            </a:r>
            <a:r>
              <a:rPr lang="zh-CN" altLang="en-US" sz="2800" dirty="0" smtClean="0">
                <a:solidFill>
                  <a:srgbClr val="4335F7"/>
                </a:solidFill>
                <a:latin typeface="黑体" panose="02010609060101010101" pitchFamily="49" charset="-122"/>
                <a:ea typeface="黑体" panose="02010609060101010101" pitchFamily="49" charset="-122"/>
                <a:sym typeface="+mn-ea"/>
              </a:rPr>
              <a:t>展望</a:t>
            </a:r>
            <a:endParaRPr lang="en-US" altLang="zh-CN" sz="2800" dirty="0">
              <a:solidFill>
                <a:srgbClr val="4335F7"/>
              </a:solidFill>
              <a:latin typeface="黑体" panose="02010609060101010101" pitchFamily="49" charset="-122"/>
              <a:ea typeface="黑体" panose="02010609060101010101" pitchFamily="49" charset="-122"/>
              <a:sym typeface="Arial" panose="020B0604020202020204" pitchFamily="34" charset="0"/>
            </a:endParaRPr>
          </a:p>
        </p:txBody>
      </p:sp>
      <p:sp>
        <p:nvSpPr>
          <p:cNvPr id="148483" name="圆角矩形 7"/>
          <p:cNvSpPr>
            <a:spLocks noChangeArrowheads="1"/>
          </p:cNvSpPr>
          <p:nvPr/>
        </p:nvSpPr>
        <p:spPr bwMode="auto">
          <a:xfrm>
            <a:off x="1063380" y="941891"/>
            <a:ext cx="7451078" cy="2952329"/>
          </a:xfrm>
          <a:prstGeom prst="roundRect">
            <a:avLst>
              <a:gd name="adj" fmla="val 16667"/>
            </a:avLst>
          </a:prstGeom>
          <a:noFill/>
          <a:ln w="38100">
            <a:solidFill>
              <a:srgbClr val="0070C0"/>
            </a:solidFill>
            <a:prstDash val="sysDash"/>
            <a:rou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zh-CN" sz="1800">
              <a:solidFill>
                <a:srgbClr val="FFFFFF"/>
              </a:solidFill>
            </a:endParaRPr>
          </a:p>
        </p:txBody>
      </p:sp>
      <p:sp>
        <p:nvSpPr>
          <p:cNvPr id="224261" name="文本框 6"/>
          <p:cNvSpPr txBox="1">
            <a:spLocks noChangeArrowheads="1"/>
          </p:cNvSpPr>
          <p:nvPr/>
        </p:nvSpPr>
        <p:spPr bwMode="auto">
          <a:xfrm>
            <a:off x="1316815" y="1074502"/>
            <a:ext cx="7144510" cy="26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70000"/>
              </a:lnSpc>
              <a:spcBef>
                <a:spcPct val="0"/>
              </a:spcBef>
              <a:buClr>
                <a:srgbClr val="FF0000"/>
              </a:buClr>
              <a:buSzPct val="70000"/>
              <a:buFont typeface="Wingdings" panose="05000000000000000000" pitchFamily="2" charset="2"/>
              <a:buChar char="u"/>
              <a:defRPr/>
            </a:pPr>
            <a:r>
              <a:rPr lang="zh-CN" altLang="en-US" sz="1600" dirty="0" smtClean="0">
                <a:latin typeface="黑体" panose="02010609060101010101" pitchFamily="49" charset="-122"/>
                <a:ea typeface="黑体" panose="02010609060101010101" pitchFamily="49" charset="-122"/>
              </a:rPr>
              <a:t>建</a:t>
            </a:r>
            <a:r>
              <a:rPr lang="zh-CN" altLang="en-US" sz="1600" dirty="0">
                <a:latin typeface="黑体" panose="02010609060101010101" pitchFamily="49" charset="-122"/>
                <a:ea typeface="黑体" panose="02010609060101010101" pitchFamily="49" charset="-122"/>
              </a:rPr>
              <a:t>立地质勘查资料、矿山技术资料和采掘（剥）工程数据</a:t>
            </a:r>
            <a:r>
              <a:rPr lang="zh-CN" altLang="en-US" sz="1600" dirty="0" smtClean="0">
                <a:latin typeface="黑体" panose="02010609060101010101" pitchFamily="49" charset="-122"/>
                <a:ea typeface="黑体" panose="02010609060101010101" pitchFamily="49" charset="-122"/>
              </a:rPr>
              <a:t>库，实现实时更新，建设</a:t>
            </a:r>
            <a:r>
              <a:rPr lang="zh-CN" altLang="en-US" sz="1600" dirty="0" smtClean="0">
                <a:solidFill>
                  <a:srgbClr val="FF0000"/>
                </a:solidFill>
                <a:latin typeface="黑体" panose="02010609060101010101" pitchFamily="49" charset="-122"/>
                <a:ea typeface="黑体" panose="02010609060101010101" pitchFamily="49" charset="-122"/>
              </a:rPr>
              <a:t>数字矿山</a:t>
            </a:r>
            <a:r>
              <a:rPr lang="zh-CN" altLang="en-US" sz="1600" dirty="0" smtClean="0">
                <a:latin typeface="黑体" panose="02010609060101010101" pitchFamily="49" charset="-122"/>
                <a:ea typeface="黑体" panose="02010609060101010101" pitchFamily="49" charset="-122"/>
              </a:rPr>
              <a:t>。</a:t>
            </a:r>
            <a:endParaRPr lang="en-US" altLang="zh-CN" sz="1600" dirty="0" smtClean="0">
              <a:latin typeface="黑体" panose="02010609060101010101" pitchFamily="49" charset="-122"/>
              <a:ea typeface="黑体" panose="02010609060101010101" pitchFamily="49" charset="-122"/>
            </a:endParaRPr>
          </a:p>
          <a:p>
            <a:pPr>
              <a:lnSpc>
                <a:spcPct val="170000"/>
              </a:lnSpc>
              <a:spcBef>
                <a:spcPct val="0"/>
              </a:spcBef>
              <a:buClr>
                <a:srgbClr val="FF0000"/>
              </a:buClr>
              <a:buSzPct val="70000"/>
              <a:buFont typeface="Wingdings" panose="05000000000000000000" pitchFamily="2" charset="2"/>
              <a:buChar char="u"/>
              <a:defRPr/>
            </a:pPr>
            <a:r>
              <a:rPr lang="zh-CN" altLang="en-US" sz="1600" dirty="0" smtClean="0">
                <a:latin typeface="黑体" panose="02010609060101010101" pitchFamily="49" charset="-122"/>
                <a:ea typeface="黑体" panose="02010609060101010101" pitchFamily="49" charset="-122"/>
              </a:rPr>
              <a:t>应</a:t>
            </a:r>
            <a:r>
              <a:rPr lang="zh-CN" altLang="en-US" sz="1600" dirty="0">
                <a:latin typeface="黑体" panose="02010609060101010101" pitchFamily="49" charset="-122"/>
                <a:ea typeface="黑体" panose="02010609060101010101" pitchFamily="49" charset="-122"/>
              </a:rPr>
              <a:t>用物联网、数字孪生</a:t>
            </a:r>
            <a:r>
              <a:rPr lang="zh-CN" altLang="en-US" sz="1600" dirty="0" smtClean="0">
                <a:latin typeface="黑体" panose="02010609060101010101" pitchFamily="49" charset="-122"/>
                <a:ea typeface="黑体" panose="02010609060101010101" pitchFamily="49" charset="-122"/>
              </a:rPr>
              <a:t>等先进技</a:t>
            </a:r>
            <a:r>
              <a:rPr lang="zh-CN" altLang="en-US" sz="1600" dirty="0">
                <a:latin typeface="黑体" panose="02010609060101010101" pitchFamily="49" charset="-122"/>
                <a:ea typeface="黑体" panose="02010609060101010101" pitchFamily="49" charset="-122"/>
              </a:rPr>
              <a:t>术装备</a:t>
            </a:r>
            <a:r>
              <a:rPr lang="zh-CN" altLang="en-US" sz="1600" dirty="0" smtClean="0">
                <a:latin typeface="黑体" panose="02010609060101010101" pitchFamily="49" charset="-122"/>
                <a:ea typeface="黑体" panose="02010609060101010101" pitchFamily="49" charset="-122"/>
              </a:rPr>
              <a:t>，将矿山各类实时数据及时转化展示于矿山仿真系统中，建设</a:t>
            </a:r>
            <a:r>
              <a:rPr lang="zh-CN" altLang="en-US" sz="1600" dirty="0" smtClean="0">
                <a:solidFill>
                  <a:srgbClr val="FF0000"/>
                </a:solidFill>
                <a:latin typeface="黑体" panose="02010609060101010101" pitchFamily="49" charset="-122"/>
                <a:ea typeface="黑体" panose="02010609060101010101" pitchFamily="49" charset="-122"/>
              </a:rPr>
              <a:t>透</a:t>
            </a:r>
            <a:r>
              <a:rPr lang="zh-CN" altLang="en-US" sz="1600" dirty="0">
                <a:solidFill>
                  <a:srgbClr val="FF0000"/>
                </a:solidFill>
                <a:latin typeface="黑体" panose="02010609060101010101" pitchFamily="49" charset="-122"/>
                <a:ea typeface="黑体" panose="02010609060101010101" pitchFamily="49" charset="-122"/>
              </a:rPr>
              <a:t>明矿</a:t>
            </a:r>
            <a:r>
              <a:rPr lang="zh-CN" altLang="en-US" sz="1600" dirty="0" smtClean="0">
                <a:solidFill>
                  <a:srgbClr val="FF0000"/>
                </a:solidFill>
                <a:latin typeface="黑体" panose="02010609060101010101" pitchFamily="49" charset="-122"/>
                <a:ea typeface="黑体" panose="02010609060101010101" pitchFamily="49" charset="-122"/>
              </a:rPr>
              <a:t>山</a:t>
            </a:r>
            <a:r>
              <a:rPr lang="zh-CN" altLang="en-US" sz="1600" dirty="0" smtClean="0">
                <a:latin typeface="黑体" panose="02010609060101010101" pitchFamily="49" charset="-122"/>
                <a:ea typeface="黑体" panose="02010609060101010101" pitchFamily="49" charset="-122"/>
              </a:rPr>
              <a:t>。</a:t>
            </a:r>
            <a:endParaRPr lang="en-US" altLang="zh-CN" sz="1600" dirty="0" smtClean="0">
              <a:latin typeface="黑体" panose="02010609060101010101" pitchFamily="49" charset="-122"/>
              <a:ea typeface="黑体" panose="02010609060101010101" pitchFamily="49" charset="-122"/>
            </a:endParaRPr>
          </a:p>
          <a:p>
            <a:pPr>
              <a:lnSpc>
                <a:spcPct val="170000"/>
              </a:lnSpc>
              <a:spcBef>
                <a:spcPct val="0"/>
              </a:spcBef>
              <a:buClr>
                <a:srgbClr val="FF0000"/>
              </a:buClr>
              <a:buSzPct val="70000"/>
              <a:buFont typeface="Wingdings" panose="05000000000000000000" pitchFamily="2" charset="2"/>
              <a:buChar char="u"/>
              <a:defRPr/>
            </a:pPr>
            <a:r>
              <a:rPr lang="zh-CN" altLang="en-US" sz="1600" dirty="0" smtClean="0">
                <a:latin typeface="黑体" panose="02010609060101010101" pitchFamily="49" charset="-122"/>
                <a:ea typeface="黑体" panose="02010609060101010101" pitchFamily="49" charset="-122"/>
              </a:rPr>
              <a:t>在透明矿山建设基础上，引入</a:t>
            </a:r>
            <a:r>
              <a:rPr lang="en-US" altLang="zh-CN" sz="1600" dirty="0" smtClean="0">
                <a:latin typeface="黑体" panose="02010609060101010101" pitchFamily="49" charset="-122"/>
                <a:ea typeface="黑体" panose="02010609060101010101" pitchFamily="49" charset="-122"/>
              </a:rPr>
              <a:t>AI</a:t>
            </a:r>
            <a:r>
              <a:rPr lang="zh-CN" altLang="en-US" sz="1600" dirty="0" smtClean="0">
                <a:latin typeface="黑体" panose="02010609060101010101" pitchFamily="49" charset="-122"/>
                <a:ea typeface="黑体" panose="02010609060101010101" pitchFamily="49" charset="-122"/>
              </a:rPr>
              <a:t>人工智能决策系统，建设远程专家会诊系统，实现隐蔽致灾因素预报预警，建设</a:t>
            </a:r>
            <a:r>
              <a:rPr lang="zh-CN" altLang="en-US" sz="1600" dirty="0" smtClean="0">
                <a:solidFill>
                  <a:srgbClr val="FF0000"/>
                </a:solidFill>
                <a:latin typeface="黑体" panose="02010609060101010101" pitchFamily="49" charset="-122"/>
                <a:ea typeface="黑体" panose="02010609060101010101" pitchFamily="49" charset="-122"/>
              </a:rPr>
              <a:t>智慧矿</a:t>
            </a:r>
            <a:r>
              <a:rPr lang="zh-CN" altLang="en-US" sz="1600" dirty="0">
                <a:solidFill>
                  <a:srgbClr val="FF0000"/>
                </a:solidFill>
                <a:latin typeface="黑体" panose="02010609060101010101" pitchFamily="49" charset="-122"/>
                <a:ea typeface="黑体" panose="02010609060101010101" pitchFamily="49" charset="-122"/>
              </a:rPr>
              <a:t>山</a:t>
            </a:r>
            <a:r>
              <a:rPr lang="zh-CN" altLang="en-US" sz="1600" dirty="0" smtClean="0">
                <a:latin typeface="黑体" panose="02010609060101010101" pitchFamily="49" charset="-122"/>
                <a:ea typeface="黑体" panose="02010609060101010101" pitchFamily="49" charset="-122"/>
              </a:rPr>
              <a:t>。</a:t>
            </a:r>
            <a:endParaRPr lang="en-US" altLang="zh-CN" sz="1600" dirty="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9" name="文本框 8"/>
          <p:cNvSpPr txBox="1"/>
          <p:nvPr/>
        </p:nvSpPr>
        <p:spPr>
          <a:xfrm>
            <a:off x="139183" y="3996481"/>
            <a:ext cx="9582667" cy="1323439"/>
          </a:xfrm>
          <a:prstGeom prst="rect">
            <a:avLst/>
          </a:prstGeom>
          <a:noFill/>
        </p:spPr>
        <p:txBody>
          <a:bodyPr wrap="square" rtlCol="0">
            <a:spAutoFit/>
          </a:bodyPr>
          <a:lstStyle/>
          <a:p>
            <a:pPr>
              <a:lnSpc>
                <a:spcPts val="3200"/>
              </a:lnSpc>
            </a:pPr>
            <a:r>
              <a:rPr lang="zh-CN" altLang="en-US" sz="1600" dirty="0" smtClean="0">
                <a:solidFill>
                  <a:srgbClr val="0000FF"/>
                </a:solidFill>
                <a:latin typeface="+mn-ea"/>
                <a:ea typeface="+mn-ea"/>
                <a:cs typeface="微软雅黑" panose="020B0503020204020204" pitchFamily="34" charset="-122"/>
                <a:sym typeface="微软雅黑" panose="020B0503020204020204" pitchFamily="34" charset="-122"/>
              </a:rPr>
              <a:t>       进入新时</a:t>
            </a:r>
            <a:r>
              <a:rPr lang="zh-CN" altLang="en-US" sz="1600" dirty="0">
                <a:solidFill>
                  <a:srgbClr val="0000FF"/>
                </a:solidFill>
                <a:latin typeface="+mn-ea"/>
                <a:ea typeface="+mn-ea"/>
                <a:cs typeface="微软雅黑" panose="020B0503020204020204" pitchFamily="34" charset="-122"/>
                <a:sym typeface="微软雅黑" panose="020B0503020204020204" pitchFamily="34" charset="-122"/>
              </a:rPr>
              <a:t>代，总</a:t>
            </a:r>
            <a:r>
              <a:rPr lang="zh-CN" altLang="en-US" sz="1600" dirty="0" smtClean="0">
                <a:solidFill>
                  <a:srgbClr val="0000FF"/>
                </a:solidFill>
                <a:latin typeface="+mn-ea"/>
                <a:ea typeface="+mn-ea"/>
                <a:cs typeface="微软雅黑" panose="020B0503020204020204" pitchFamily="34" charset="-122"/>
                <a:sym typeface="微软雅黑" panose="020B0503020204020204" pitchFamily="34" charset="-122"/>
              </a:rPr>
              <a:t>局</a:t>
            </a:r>
            <a:r>
              <a:rPr lang="zh-CN" altLang="en-US" sz="1600" dirty="0" smtClean="0">
                <a:solidFill>
                  <a:srgbClr val="FF0000"/>
                </a:solidFill>
                <a:latin typeface="+mn-ea"/>
                <a:ea typeface="+mn-ea"/>
                <a:cs typeface="微软雅黑" panose="020B0503020204020204" pitchFamily="34" charset="-122"/>
                <a:sym typeface="微软雅黑" panose="020B0503020204020204" pitchFamily="34" charset="-122"/>
              </a:rPr>
              <a:t>全面贯彻习</a:t>
            </a:r>
            <a:r>
              <a:rPr lang="zh-CN" altLang="en-US" sz="1600" dirty="0">
                <a:solidFill>
                  <a:srgbClr val="FF0000"/>
                </a:solidFill>
                <a:latin typeface="+mn-ea"/>
                <a:ea typeface="+mn-ea"/>
                <a:cs typeface="微软雅黑" panose="020B0503020204020204" pitchFamily="34" charset="-122"/>
                <a:sym typeface="微软雅黑" panose="020B0503020204020204" pitchFamily="34" charset="-122"/>
              </a:rPr>
              <a:t>近平新时代中国特色社会主义思</a:t>
            </a:r>
            <a:r>
              <a:rPr lang="zh-CN" altLang="en-US" sz="1600" dirty="0" smtClean="0">
                <a:solidFill>
                  <a:srgbClr val="FF0000"/>
                </a:solidFill>
                <a:latin typeface="+mn-ea"/>
                <a:ea typeface="+mn-ea"/>
                <a:cs typeface="微软雅黑" panose="020B0503020204020204" pitchFamily="34" charset="-122"/>
                <a:sym typeface="微软雅黑" panose="020B0503020204020204" pitchFamily="34" charset="-122"/>
              </a:rPr>
              <a:t>想</a:t>
            </a:r>
            <a:r>
              <a:rPr lang="zh-CN" altLang="en-US" sz="1600" dirty="0" smtClean="0">
                <a:solidFill>
                  <a:srgbClr val="0000FF"/>
                </a:solidFill>
                <a:latin typeface="+mn-ea"/>
                <a:ea typeface="+mn-ea"/>
                <a:cs typeface="微软雅黑" panose="020B0503020204020204" pitchFamily="34" charset="-122"/>
                <a:sym typeface="微软雅黑" panose="020B0503020204020204" pitchFamily="34" charset="-122"/>
              </a:rPr>
              <a:t>，始终立足为矿山提供</a:t>
            </a:r>
            <a:r>
              <a:rPr lang="zh-CN" altLang="en-US" sz="1600" dirty="0" smtClean="0">
                <a:solidFill>
                  <a:srgbClr val="FF0000"/>
                </a:solidFill>
                <a:latin typeface="+mn-ea"/>
                <a:ea typeface="+mn-ea"/>
                <a:cs typeface="微软雅黑" panose="020B0503020204020204" pitchFamily="34" charset="-122"/>
                <a:sym typeface="微软雅黑" panose="020B0503020204020204" pitchFamily="34" charset="-122"/>
              </a:rPr>
              <a:t>“</a:t>
            </a:r>
            <a:r>
              <a:rPr lang="zh-CN" altLang="en-US" sz="1600" dirty="0">
                <a:solidFill>
                  <a:srgbClr val="FF0000"/>
                </a:solidFill>
                <a:latin typeface="+mn-ea"/>
                <a:ea typeface="+mn-ea"/>
                <a:cs typeface="微软雅黑" panose="020B0503020204020204" pitchFamily="34" charset="-122"/>
                <a:sym typeface="微软雅黑" panose="020B0503020204020204" pitchFamily="34" charset="-122"/>
              </a:rPr>
              <a:t>地质勘查、地质环境、地质服务</a:t>
            </a:r>
            <a:r>
              <a:rPr lang="zh-CN" altLang="en-US" sz="1600" dirty="0" smtClean="0">
                <a:solidFill>
                  <a:srgbClr val="FF0000"/>
                </a:solidFill>
                <a:latin typeface="+mn-ea"/>
                <a:ea typeface="+mn-ea"/>
                <a:cs typeface="微软雅黑" panose="020B0503020204020204" pitchFamily="34" charset="-122"/>
                <a:sym typeface="微软雅黑" panose="020B0503020204020204" pitchFamily="34" charset="-122"/>
              </a:rPr>
              <a:t>”</a:t>
            </a:r>
            <a:r>
              <a:rPr lang="zh-CN" altLang="en-US" sz="1600" dirty="0" smtClean="0">
                <a:solidFill>
                  <a:srgbClr val="0000FF"/>
                </a:solidFill>
                <a:latin typeface="+mn-ea"/>
                <a:ea typeface="+mn-ea"/>
                <a:cs typeface="微软雅黑" panose="020B0503020204020204" pitchFamily="34" charset="-122"/>
                <a:sym typeface="微软雅黑" panose="020B0503020204020204" pitchFamily="34" charset="-122"/>
              </a:rPr>
              <a:t>相关业务，始终聚</a:t>
            </a:r>
            <a:r>
              <a:rPr lang="zh-CN" altLang="en-US" sz="1600" dirty="0">
                <a:solidFill>
                  <a:srgbClr val="0000FF"/>
                </a:solidFill>
                <a:latin typeface="+mn-ea"/>
                <a:ea typeface="+mn-ea"/>
                <a:cs typeface="微软雅黑" panose="020B0503020204020204" pitchFamily="34" charset="-122"/>
                <a:sym typeface="微软雅黑" panose="020B0503020204020204" pitchFamily="34" charset="-122"/>
              </a:rPr>
              <a:t>焦</a:t>
            </a:r>
            <a:r>
              <a:rPr lang="zh-CN" altLang="en-US" sz="1600" dirty="0">
                <a:solidFill>
                  <a:srgbClr val="FF0000"/>
                </a:solidFill>
                <a:latin typeface="+mn-ea"/>
                <a:ea typeface="+mn-ea"/>
                <a:cs typeface="微软雅黑" panose="020B0503020204020204" pitchFamily="34" charset="-122"/>
                <a:sym typeface="微软雅黑" panose="020B0503020204020204" pitchFamily="34" charset="-122"/>
              </a:rPr>
              <a:t>“矿产资源、矿区生态环境、矿山安全</a:t>
            </a:r>
            <a:r>
              <a:rPr lang="zh-CN" altLang="en-US" sz="1600" dirty="0" smtClean="0">
                <a:solidFill>
                  <a:srgbClr val="FF0000"/>
                </a:solidFill>
                <a:latin typeface="+mn-ea"/>
                <a:ea typeface="+mn-ea"/>
                <a:cs typeface="微软雅黑" panose="020B0503020204020204" pitchFamily="34" charset="-122"/>
                <a:sym typeface="微软雅黑" panose="020B0503020204020204" pitchFamily="34" charset="-122"/>
              </a:rPr>
              <a:t>”</a:t>
            </a:r>
            <a:r>
              <a:rPr lang="zh-CN" altLang="en-US" sz="1600" dirty="0" smtClean="0">
                <a:solidFill>
                  <a:srgbClr val="0000FF"/>
                </a:solidFill>
                <a:latin typeface="+mn-ea"/>
                <a:ea typeface="+mn-ea"/>
                <a:cs typeface="微软雅黑" panose="020B0503020204020204" pitchFamily="34" charset="-122"/>
                <a:sym typeface="微软雅黑" panose="020B0503020204020204" pitchFamily="34" charset="-122"/>
              </a:rPr>
              <a:t>，愿同各界同仁通力合作，作国家矿山安全保障的参谋和先锋，为保障我国矿产资源安全不懈奋斗。</a:t>
            </a:r>
            <a:endParaRPr lang="zh-CN" altLang="en-US" sz="1600" dirty="0">
              <a:solidFill>
                <a:srgbClr val="0000FF"/>
              </a:solidFill>
              <a:latin typeface="+mn-ea"/>
              <a:ea typeface="+mn-ea"/>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descr="总局背景"/>
          <p:cNvPicPr>
            <a:picLocks noChangeAspect="1"/>
          </p:cNvPicPr>
          <p:nvPr/>
        </p:nvPicPr>
        <p:blipFill>
          <a:blip r:embed="rId3"/>
          <a:stretch>
            <a:fillRect/>
          </a:stretch>
        </p:blipFill>
        <p:spPr>
          <a:xfrm>
            <a:off x="0" y="0"/>
            <a:ext cx="9693910" cy="5379085"/>
          </a:xfrm>
          <a:prstGeom prst="rect">
            <a:avLst/>
          </a:prstGeom>
        </p:spPr>
      </p:pic>
      <p:sp>
        <p:nvSpPr>
          <p:cNvPr id="25" name="PA_矩形 26"/>
          <p:cNvSpPr/>
          <p:nvPr/>
        </p:nvSpPr>
        <p:spPr>
          <a:xfrm>
            <a:off x="751649" y="2570693"/>
            <a:ext cx="8924290" cy="769441"/>
          </a:xfrm>
          <a:prstGeom prst="rect">
            <a:avLst/>
          </a:prstGeom>
          <a:noFill/>
          <a:ln w="9525">
            <a:noFill/>
          </a:ln>
        </p:spPr>
        <p:txBody>
          <a:bodyPr wrap="square" lIns="0" tIns="0" rIns="0" bIns="0" anchor="t">
            <a:spAutoFit/>
          </a:bodyPr>
          <a:lstStyle/>
          <a:p>
            <a:pPr algn="ctr" fontAlgn="base"/>
            <a:r>
              <a:rPr lang="zh-CN" altLang="en-US" sz="5000" b="1" spc="50" noProof="1" smtClean="0">
                <a:ln w="0"/>
                <a:solidFill>
                  <a:srgbClr val="0000FF"/>
                </a:solidFill>
                <a:effectLst>
                  <a:innerShdw blurRad="63500" dist="50800" dir="13500000">
                    <a:srgbClr val="000000">
                      <a:alpha val="50000"/>
                    </a:srgbClr>
                  </a:innerShdw>
                </a:effectLst>
                <a:latin typeface="微软雅黑" panose="020B0503020204020204" charset="-122"/>
                <a:ea typeface="微软雅黑" panose="020B0503020204020204" charset="-122"/>
                <a:sym typeface="微软雅黑" panose="020B0503020204020204" charset="-122"/>
              </a:rPr>
              <a:t>感谢各位同仁！</a:t>
            </a:r>
            <a:endParaRPr lang="zh-CN" altLang="en-US" sz="5000" b="1" spc="50" noProof="1">
              <a:ln w="0"/>
              <a:solidFill>
                <a:srgbClr val="0000FF"/>
              </a:solidFill>
              <a:effectLst>
                <a:innerShdw blurRad="63500" dist="50800" dir="13500000">
                  <a:srgbClr val="000000">
                    <a:alpha val="50000"/>
                  </a:srgbClr>
                </a:innerShdw>
              </a:effectLst>
              <a:latin typeface="微软雅黑" panose="020B0503020204020204" charset="-122"/>
              <a:ea typeface="微软雅黑" panose="020B0503020204020204" charset="-122"/>
              <a:sym typeface="微软雅黑" panose="020B0503020204020204" charset="-122"/>
            </a:endParaRPr>
          </a:p>
        </p:txBody>
      </p:sp>
      <p:sp>
        <p:nvSpPr>
          <p:cNvPr id="26" name="灯片编号占位符 2"/>
          <p:cNvSpPr txBox="1">
            <a:spLocks/>
          </p:cNvSpPr>
          <p:nvPr/>
        </p:nvSpPr>
        <p:spPr>
          <a:xfrm>
            <a:off x="9433560" y="6447792"/>
            <a:ext cx="2743200" cy="365125"/>
          </a:xfrm>
          <a:prstGeom prst="rect">
            <a:avLst/>
          </a:prstGeom>
        </p:spPr>
        <p:txBody>
          <a:bodyPr/>
          <a:lstStyle>
            <a:defPPr>
              <a:defRPr lang="zh-CN"/>
            </a:defPPr>
            <a:lvl1pPr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1pPr>
            <a:lvl2pPr marL="482600" indent="-25400"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2pPr>
            <a:lvl3pPr marL="966470" indent="-52070"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3pPr>
            <a:lvl4pPr marL="1450340" indent="-79375"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4pPr>
            <a:lvl5pPr marL="1934210" indent="-106045" algn="l" defTabSz="966470" rtl="0" fontAlgn="base">
              <a:spcBef>
                <a:spcPct val="0"/>
              </a:spcBef>
              <a:spcAft>
                <a:spcPct val="0"/>
              </a:spcAft>
              <a:defRPr sz="1900" kern="1200">
                <a:solidFill>
                  <a:schemeClr val="tx1"/>
                </a:solidFill>
                <a:latin typeface="Arial" panose="020B0604020202020204" pitchFamily="34" charset="0"/>
                <a:ea typeface="宋体" panose="02010600030101010101" pitchFamily="2" charset="-122"/>
                <a:cs typeface="+mn-cs"/>
              </a:defRPr>
            </a:lvl5pPr>
            <a:lvl6pPr marL="2284730" algn="l" defTabSz="913765" rtl="0" eaLnBrk="1" latinLnBrk="0" hangingPunct="1">
              <a:defRPr sz="1900" kern="1200">
                <a:solidFill>
                  <a:schemeClr val="tx1"/>
                </a:solidFill>
                <a:latin typeface="Arial" panose="020B0604020202020204" pitchFamily="34" charset="0"/>
                <a:ea typeface="宋体" panose="02010600030101010101" pitchFamily="2" charset="-122"/>
                <a:cs typeface="+mn-cs"/>
              </a:defRPr>
            </a:lvl6pPr>
            <a:lvl7pPr marL="2741930" algn="l" defTabSz="913765" rtl="0" eaLnBrk="1" latinLnBrk="0" hangingPunct="1">
              <a:defRPr sz="1900" kern="1200">
                <a:solidFill>
                  <a:schemeClr val="tx1"/>
                </a:solidFill>
                <a:latin typeface="Arial" panose="020B0604020202020204" pitchFamily="34" charset="0"/>
                <a:ea typeface="宋体" panose="02010600030101010101" pitchFamily="2" charset="-122"/>
                <a:cs typeface="+mn-cs"/>
              </a:defRPr>
            </a:lvl7pPr>
            <a:lvl8pPr marL="3198495" algn="l" defTabSz="913765" rtl="0" eaLnBrk="1" latinLnBrk="0" hangingPunct="1">
              <a:defRPr sz="1900" kern="1200">
                <a:solidFill>
                  <a:schemeClr val="tx1"/>
                </a:solidFill>
                <a:latin typeface="Arial" panose="020B0604020202020204" pitchFamily="34" charset="0"/>
                <a:ea typeface="宋体" panose="02010600030101010101" pitchFamily="2" charset="-122"/>
                <a:cs typeface="+mn-cs"/>
              </a:defRPr>
            </a:lvl8pPr>
            <a:lvl9pPr marL="3655695" algn="l" defTabSz="913765" rtl="0" eaLnBrk="1" latinLnBrk="0" hangingPunct="1">
              <a:defRPr sz="1900" kern="1200">
                <a:solidFill>
                  <a:schemeClr val="tx1"/>
                </a:solidFill>
                <a:latin typeface="Arial" panose="020B0604020202020204" pitchFamily="34" charset="0"/>
                <a:ea typeface="宋体" panose="02010600030101010101" pitchFamily="2" charset="-122"/>
                <a:cs typeface="+mn-cs"/>
              </a:defRPr>
            </a:lvl9pPr>
          </a:lstStyle>
          <a:p>
            <a:fld id="{18D8808E-F15A-42BD-94C3-A48D8023FAD5}" type="slidenum">
              <a:rPr lang="zh-CN" altLang="en-US" smtClean="0"/>
              <a:pPr/>
              <a:t>42</a:t>
            </a:fld>
            <a:endParaRPr lang="zh-CN" altLang="en-US"/>
          </a:p>
        </p:txBody>
      </p:sp>
      <p:sp>
        <p:nvSpPr>
          <p:cNvPr id="27" name="矩形 26">
            <a:extLst>
              <a:ext uri="{FF2B5EF4-FFF2-40B4-BE49-F238E27FC236}">
                <a16:creationId xmlns:a16="http://schemas.microsoft.com/office/drawing/2014/main" id="{E8712648-8E10-4477-8067-42FBE3C1A09F}"/>
              </a:ext>
            </a:extLst>
          </p:cNvPr>
          <p:cNvSpPr/>
          <p:nvPr/>
        </p:nvSpPr>
        <p:spPr>
          <a:xfrm>
            <a:off x="5544389" y="180057"/>
            <a:ext cx="5230426" cy="1569660"/>
          </a:xfrm>
          <a:prstGeom prst="rect">
            <a:avLst/>
          </a:prstGeom>
        </p:spPr>
        <p:txBody>
          <a:bodyPr wrap="square">
            <a:spAutoFit/>
          </a:bodyPr>
          <a:lstStyle/>
          <a:p>
            <a:pPr indent="457200">
              <a:lnSpc>
                <a:spcPct val="150000"/>
              </a:lnSpc>
              <a:spcAft>
                <a:spcPts val="0"/>
              </a:spcAft>
            </a:pPr>
            <a:r>
              <a:rPr lang="zh-CN" altLang="en-US" sz="1600" b="1" kern="100" dirty="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中国煤炭地质总</a:t>
            </a:r>
            <a:r>
              <a:rPr lang="zh-CN" altLang="en-US" sz="1600" b="1" kern="100" dirty="0" smtClean="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局</a:t>
            </a:r>
            <a:endParaRPr lang="en-US" altLang="zh-CN" sz="1600" b="1" kern="100" dirty="0">
              <a:solidFill>
                <a:srgbClr val="FBFFFF"/>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nSpc>
                <a:spcPct val="150000"/>
              </a:lnSpc>
              <a:spcAft>
                <a:spcPts val="0"/>
              </a:spcAft>
            </a:pPr>
            <a:r>
              <a:rPr lang="zh-CN" altLang="en-US" sz="1600" b="1" kern="100" dirty="0" smtClean="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地 址：</a:t>
            </a:r>
            <a:r>
              <a:rPr lang="zh-CN" altLang="en-US" sz="1600" b="1" kern="100" dirty="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北京</a:t>
            </a:r>
            <a:r>
              <a:rPr lang="zh-CN" altLang="en-US" sz="1600" b="1" kern="100" dirty="0" smtClean="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市海淀区羊坊店东路</a:t>
            </a:r>
            <a:r>
              <a:rPr lang="en-US" altLang="zh-CN" sz="1600" b="1" kern="100" dirty="0" smtClean="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21</a:t>
            </a:r>
            <a:r>
              <a:rPr lang="zh-CN" altLang="en-US" sz="1600" b="1" kern="100" dirty="0" smtClean="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号</a:t>
            </a:r>
            <a:endParaRPr lang="en-US" altLang="zh-CN" sz="1600" b="1" kern="100" dirty="0">
              <a:solidFill>
                <a:srgbClr val="FBFFFF"/>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nSpc>
                <a:spcPct val="150000"/>
              </a:lnSpc>
              <a:spcAft>
                <a:spcPts val="0"/>
              </a:spcAft>
            </a:pPr>
            <a:r>
              <a:rPr lang="zh-CN" altLang="en-US" sz="1600" b="1" kern="100" dirty="0" smtClean="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电 话</a:t>
            </a:r>
            <a:r>
              <a:rPr lang="zh-CN" altLang="en-US" sz="1600" b="1" kern="100" dirty="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kern="100" dirty="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b="1" kern="100" dirty="0" smtClean="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010-63903761</a:t>
            </a:r>
            <a:endParaRPr lang="zh-CN" altLang="zh-CN" sz="1600" b="1" kern="100" dirty="0">
              <a:solidFill>
                <a:srgbClr val="FBFFFF"/>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nSpc>
                <a:spcPct val="150000"/>
              </a:lnSpc>
              <a:spcAft>
                <a:spcPts val="0"/>
              </a:spcAft>
            </a:pPr>
            <a:r>
              <a:rPr lang="zh-CN" altLang="en-US" sz="1600" b="1" kern="100" dirty="0" smtClean="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邮 箱：</a:t>
            </a:r>
            <a:r>
              <a:rPr lang="en-US" altLang="zh-CN" sz="1600" b="1" kern="100" dirty="0">
                <a:solidFill>
                  <a:srgbClr val="FBFFFF"/>
                </a:solidFill>
                <a:latin typeface="微软雅黑" panose="020B0503020204020204" pitchFamily="34" charset="-122"/>
                <a:ea typeface="微软雅黑" panose="020B0503020204020204" pitchFamily="34" charset="-122"/>
                <a:cs typeface="Times New Roman" panose="02020603050405020304" pitchFamily="18" charset="0"/>
              </a:rPr>
              <a:t>kjdzb2019@163.com</a:t>
            </a:r>
            <a:endParaRPr lang="en-US" altLang="zh-CN" sz="1600" b="1" kern="100" dirty="0">
              <a:solidFill>
                <a:srgbClr val="FB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 name="文本框 4109"/>
          <p:cNvSpPr txBox="1"/>
          <p:nvPr/>
        </p:nvSpPr>
        <p:spPr>
          <a:xfrm>
            <a:off x="401367" y="752171"/>
            <a:ext cx="4536067" cy="381635"/>
          </a:xfrm>
          <a:prstGeom prst="rect">
            <a:avLst/>
          </a:prstGeom>
          <a:noFill/>
          <a:ln w="9525">
            <a:noFill/>
          </a:ln>
        </p:spPr>
        <p:txBody>
          <a:bodyPr wrap="square" anchor="t" anchorCtr="0">
            <a:spAutoFit/>
          </a:bodyPr>
          <a:lstStyle/>
          <a:p>
            <a:pPr marL="342900" indent="-342900">
              <a:buFont typeface="Wingdings" panose="05000000000000000000" charset="0"/>
              <a:buChar char="Ø"/>
            </a:pPr>
            <a:r>
              <a:rPr lang="zh-CN" altLang="en-US" sz="1890" dirty="0">
                <a:solidFill>
                  <a:schemeClr val="tx1"/>
                </a:solidFill>
                <a:latin typeface="黑体" panose="02010609060101010101" pitchFamily="49" charset="-122"/>
                <a:ea typeface="黑体" panose="02010609060101010101" pitchFamily="49" charset="-122"/>
                <a:sym typeface="微软雅黑" panose="020B0503020204020204" pitchFamily="34" charset="-122"/>
              </a:rPr>
              <a:t>发展理念及产业定位</a:t>
            </a:r>
          </a:p>
        </p:txBody>
      </p:sp>
      <p:sp>
        <p:nvSpPr>
          <p:cNvPr id="4" name="文本框 3"/>
          <p:cNvSpPr txBox="1"/>
          <p:nvPr/>
        </p:nvSpPr>
        <p:spPr>
          <a:xfrm>
            <a:off x="3831796" y="1082635"/>
            <a:ext cx="2103120" cy="381635"/>
          </a:xfrm>
          <a:prstGeom prst="rect">
            <a:avLst/>
          </a:prstGeom>
          <a:noFill/>
        </p:spPr>
        <p:txBody>
          <a:bodyPr wrap="none" rtlCol="0">
            <a:spAutoFit/>
          </a:bodyPr>
          <a:lstStyle/>
          <a:p>
            <a:r>
              <a:rPr lang="zh-CN" altLang="en-US" sz="1890" b="1">
                <a:solidFill>
                  <a:schemeClr val="bg1"/>
                </a:solidFill>
                <a:latin typeface="微软雅黑" panose="020B0503020204020204" pitchFamily="34" charset="-122"/>
                <a:ea typeface="微软雅黑" panose="020B0503020204020204" pitchFamily="34" charset="-122"/>
              </a:rPr>
              <a:t>四大重点产业领域</a:t>
            </a:r>
          </a:p>
        </p:txBody>
      </p:sp>
      <p:sp>
        <p:nvSpPr>
          <p:cNvPr id="55298" name="文本框 4"/>
          <p:cNvSpPr/>
          <p:nvPr>
            <p:custDataLst>
              <p:tags r:id="rId1"/>
            </p:custDataLst>
          </p:nvPr>
        </p:nvSpPr>
        <p:spPr>
          <a:xfrm>
            <a:off x="384740" y="1040726"/>
            <a:ext cx="8944868" cy="1323439"/>
          </a:xfrm>
          <a:prstGeom prst="rect">
            <a:avLst/>
          </a:prstGeom>
          <a:noFill/>
          <a:ln w="9525">
            <a:noFill/>
          </a:ln>
        </p:spPr>
        <p:txBody>
          <a:bodyPr>
            <a:spAutoFit/>
          </a:bodyPr>
          <a:lstStyle/>
          <a:p>
            <a:pPr>
              <a:lnSpc>
                <a:spcPts val="3200"/>
              </a:lnSpc>
            </a:pPr>
            <a:r>
              <a:rPr lang="zh-CN" altLang="en-US" sz="1700" dirty="0" smtClean="0">
                <a:solidFill>
                  <a:srgbClr val="000000"/>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坚持“</a:t>
            </a:r>
            <a:r>
              <a:rPr lang="zh-CN" altLang="en-US" sz="1700" b="1" dirty="0">
                <a:solidFill>
                  <a:srgbClr val="291AE6"/>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地质立本、科技赋能</a:t>
            </a:r>
            <a:r>
              <a:rPr lang="zh-CN" altLang="en-US" sz="1700" dirty="0">
                <a:solidFill>
                  <a:srgbClr val="000000"/>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”发展理念</a:t>
            </a:r>
          </a:p>
          <a:p>
            <a:pPr>
              <a:lnSpc>
                <a:spcPts val="3200"/>
              </a:lnSpc>
            </a:pPr>
            <a:r>
              <a:rPr lang="zh-CN" altLang="en-US" sz="1700" dirty="0">
                <a:solidFill>
                  <a:srgbClr val="000000"/>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立足</a:t>
            </a:r>
            <a:r>
              <a:rPr lang="zh-CN" altLang="en-US" sz="1700" b="1" dirty="0">
                <a:solidFill>
                  <a:srgbClr val="2F5496"/>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a:t>
            </a:r>
            <a:r>
              <a:rPr lang="zh-CN" altLang="en-US" sz="1700" b="1" dirty="0">
                <a:solidFill>
                  <a:srgbClr val="291AE6"/>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地质勘查、地质环境、地质服务</a:t>
            </a:r>
            <a:r>
              <a:rPr lang="zh-CN" altLang="en-US" sz="1700" b="1" dirty="0">
                <a:solidFill>
                  <a:srgbClr val="2F5496"/>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a:t>
            </a:r>
            <a:r>
              <a:rPr lang="zh-CN" altLang="en-US" sz="1700" dirty="0">
                <a:solidFill>
                  <a:srgbClr val="000000"/>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，聚焦</a:t>
            </a:r>
            <a:r>
              <a:rPr lang="zh-CN" altLang="en-US" sz="1700" b="1" dirty="0">
                <a:solidFill>
                  <a:srgbClr val="2F5496"/>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a:t>
            </a:r>
            <a:r>
              <a:rPr lang="zh-CN" altLang="en-US" sz="1700" b="1" dirty="0">
                <a:solidFill>
                  <a:srgbClr val="291AE6"/>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矿产资源、矿区生态环境、矿山安全</a:t>
            </a:r>
            <a:r>
              <a:rPr lang="zh-CN" altLang="en-US" sz="1700" b="1" dirty="0">
                <a:solidFill>
                  <a:srgbClr val="2F5496"/>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a:t>
            </a:r>
          </a:p>
          <a:p>
            <a:pPr>
              <a:lnSpc>
                <a:spcPts val="3200"/>
              </a:lnSpc>
            </a:pPr>
            <a:r>
              <a:rPr lang="zh-CN" altLang="en-US" sz="1700" dirty="0" smtClean="0">
                <a:solidFill>
                  <a:srgbClr val="000000"/>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争做“</a:t>
            </a:r>
            <a:r>
              <a:rPr lang="zh-CN" altLang="en-US" sz="1700" b="1" dirty="0">
                <a:solidFill>
                  <a:srgbClr val="291AE6"/>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地质勘查野战军、生态建设先行军、矿山救援主力军</a:t>
            </a:r>
            <a:r>
              <a:rPr lang="zh-CN" altLang="en-US" sz="1700" dirty="0" smtClean="0">
                <a:solidFill>
                  <a:srgbClr val="000000"/>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rPr>
              <a:t>”</a:t>
            </a:r>
            <a:endParaRPr lang="zh-CN" altLang="en-US" sz="1700" dirty="0">
              <a:solidFill>
                <a:srgbClr val="000000"/>
              </a:solidFill>
              <a:latin typeface="等线" panose="02010600030101010101" pitchFamily="2" charset="-122"/>
              <a:ea typeface="等线" panose="02010600030101010101" pitchFamily="2" charset="-122"/>
              <a:cs typeface="微软雅黑" panose="020B0503020204020204" pitchFamily="34" charset="-122"/>
              <a:sym typeface="微软雅黑" panose="020B0503020204020204" pitchFamily="34" charset="-122"/>
            </a:endParaRPr>
          </a:p>
        </p:txBody>
      </p:sp>
      <p:sp>
        <p:nvSpPr>
          <p:cNvPr id="55301" name="矩形 6"/>
          <p:cNvSpPr/>
          <p:nvPr>
            <p:custDataLst>
              <p:tags r:id="rId2"/>
            </p:custDataLst>
          </p:nvPr>
        </p:nvSpPr>
        <p:spPr>
          <a:xfrm>
            <a:off x="595392" y="2361546"/>
            <a:ext cx="4296787" cy="423803"/>
          </a:xfrm>
          <a:prstGeom prst="rect">
            <a:avLst/>
          </a:prstGeom>
          <a:noFill/>
          <a:ln w="9525">
            <a:noFill/>
          </a:ln>
        </p:spPr>
        <p:txBody>
          <a:bodyPr anchor="ctr" anchorCtr="0"/>
          <a:lstStyle/>
          <a:p>
            <a:pPr algn="ctr"/>
            <a:endParaRPr lang="zh-CN" altLang="en-US" sz="1495" dirty="0">
              <a:solidFill>
                <a:srgbClr val="FFFFFF"/>
              </a:solidFill>
              <a:latin typeface="Arial" panose="020B0604020202020204" pitchFamily="34" charset="0"/>
              <a:sym typeface="Arial" panose="020B0604020202020204" pitchFamily="34" charset="0"/>
            </a:endParaRPr>
          </a:p>
        </p:txBody>
      </p:sp>
      <p:sp>
        <p:nvSpPr>
          <p:cNvPr id="55302" name="矩形 11"/>
          <p:cNvSpPr/>
          <p:nvPr>
            <p:custDataLst>
              <p:tags r:id="rId3"/>
            </p:custDataLst>
          </p:nvPr>
        </p:nvSpPr>
        <p:spPr>
          <a:xfrm>
            <a:off x="306606" y="2850356"/>
            <a:ext cx="2166520" cy="2305288"/>
          </a:xfrm>
          <a:prstGeom prst="rect">
            <a:avLst/>
          </a:prstGeom>
          <a:solidFill>
            <a:srgbClr val="FFFFFF"/>
          </a:solidFill>
          <a:ln w="19050" cap="flat" cmpd="sng">
            <a:solidFill>
              <a:srgbClr val="2F5496"/>
            </a:solidFill>
            <a:prstDash val="solid"/>
            <a:miter/>
            <a:headEnd type="none" w="med" len="med"/>
            <a:tailEnd type="none" w="med" len="med"/>
          </a:ln>
        </p:spPr>
        <p:txBody>
          <a:bodyPr anchor="ctr" anchorCtr="0"/>
          <a:lstStyle/>
          <a:p>
            <a:pPr algn="ctr"/>
            <a:endParaRPr lang="zh-CN" altLang="en-US" sz="1025" dirty="0">
              <a:solidFill>
                <a:srgbClr val="FFFFFF"/>
              </a:solidFill>
              <a:latin typeface="宋体" panose="02010600030101010101" pitchFamily="2" charset="-122"/>
              <a:sym typeface="宋体" panose="02010600030101010101" pitchFamily="2" charset="-122"/>
            </a:endParaRPr>
          </a:p>
        </p:txBody>
      </p:sp>
      <p:sp>
        <p:nvSpPr>
          <p:cNvPr id="55303" name="文本框 7176"/>
          <p:cNvSpPr/>
          <p:nvPr>
            <p:custDataLst>
              <p:tags r:id="rId4"/>
            </p:custDataLst>
          </p:nvPr>
        </p:nvSpPr>
        <p:spPr>
          <a:xfrm>
            <a:off x="300355" y="2946619"/>
            <a:ext cx="2489061" cy="601127"/>
          </a:xfrm>
          <a:prstGeom prst="rect">
            <a:avLst/>
          </a:prstGeom>
          <a:noFill/>
          <a:ln w="9525">
            <a:noFill/>
          </a:ln>
        </p:spPr>
        <p:txBody>
          <a:bodyPr>
            <a:spAutoFit/>
          </a:bodyPr>
          <a:lstStyle/>
          <a:p>
            <a:pPr>
              <a:lnSpc>
                <a:spcPct val="120000"/>
              </a:lnSpc>
              <a:buFont typeface="Wingdings" panose="05000000000000000000" pitchFamily="2" charset="2"/>
              <a:buChar char="l"/>
            </a:pPr>
            <a:r>
              <a:rPr lang="zh-CN" altLang="en-US" sz="1495" b="1"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矿产资源增储保供</a:t>
            </a:r>
            <a:endPar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Wingdings" panose="05000000000000000000" pitchFamily="2" charset="2"/>
            </a:pP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   煤炭、化工矿</a:t>
            </a:r>
            <a:r>
              <a:rPr lang="zh-CN" altLang="en-US" sz="1260" dirty="0" smtClean="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产资源勘</a:t>
            </a: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查</a:t>
            </a:r>
          </a:p>
        </p:txBody>
      </p:sp>
      <p:sp>
        <p:nvSpPr>
          <p:cNvPr id="55304" name="文本框 7177"/>
          <p:cNvSpPr/>
          <p:nvPr>
            <p:custDataLst>
              <p:tags r:id="rId5"/>
            </p:custDataLst>
          </p:nvPr>
        </p:nvSpPr>
        <p:spPr>
          <a:xfrm>
            <a:off x="460375" y="4354295"/>
            <a:ext cx="2209026" cy="321945"/>
          </a:xfrm>
          <a:prstGeom prst="rect">
            <a:avLst/>
          </a:prstGeom>
          <a:noFill/>
          <a:ln w="9525">
            <a:noFill/>
          </a:ln>
        </p:spPr>
        <p:txBody>
          <a:bodyPr>
            <a:spAutoFit/>
          </a:bodyPr>
          <a:lstStyle/>
          <a:p>
            <a:endParaRPr lang="zh-CN" altLang="en-US" sz="1495" dirty="0">
              <a:solidFill>
                <a:srgbClr val="000000"/>
              </a:solidFill>
              <a:latin typeface="Arial" panose="020B0604020202020204" pitchFamily="34" charset="0"/>
              <a:sym typeface="Arial" panose="020B0604020202020204" pitchFamily="34" charset="0"/>
            </a:endParaRPr>
          </a:p>
        </p:txBody>
      </p:sp>
      <p:sp>
        <p:nvSpPr>
          <p:cNvPr id="55305" name="文本框 7178"/>
          <p:cNvSpPr/>
          <p:nvPr>
            <p:custDataLst>
              <p:tags r:id="rId6"/>
            </p:custDataLst>
          </p:nvPr>
        </p:nvSpPr>
        <p:spPr>
          <a:xfrm>
            <a:off x="300355" y="3506689"/>
            <a:ext cx="2481561" cy="939800"/>
          </a:xfrm>
          <a:prstGeom prst="rect">
            <a:avLst/>
          </a:prstGeom>
          <a:noFill/>
          <a:ln w="9525">
            <a:noFill/>
          </a:ln>
        </p:spPr>
        <p:txBody>
          <a:bodyPr>
            <a:spAutoFit/>
          </a:bodyPr>
          <a:lstStyle/>
          <a:p>
            <a:pPr>
              <a:buFont typeface="Wingdings" panose="05000000000000000000" pitchFamily="2" charset="2"/>
              <a:buChar char="l"/>
            </a:pP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矿山安全绿</a:t>
            </a:r>
            <a:r>
              <a:rPr lang="zh-CN" altLang="en-US" sz="1495" b="1"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色高效开</a:t>
            </a: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采</a:t>
            </a:r>
          </a:p>
          <a:p>
            <a:pPr>
              <a:buFont typeface="Wingdings" panose="05000000000000000000" pitchFamily="2" charset="2"/>
            </a:pPr>
            <a:r>
              <a:rPr lang="zh-CN" altLang="en-US" sz="149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信息化、数字化、智能化</a:t>
            </a:r>
          </a:p>
          <a:p>
            <a:pPr>
              <a:buFont typeface="Wingdings" panose="05000000000000000000" pitchFamily="2" charset="2"/>
            </a:pP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   矿井水治理、瓦斯抽采、</a:t>
            </a:r>
          </a:p>
          <a:p>
            <a:pPr>
              <a:buFont typeface="Wingdings" panose="05000000000000000000" pitchFamily="2" charset="2"/>
            </a:pP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   智慧矿山</a:t>
            </a:r>
            <a:r>
              <a:rPr lang="zh-CN" altLang="en-US" sz="1260" dirty="0" smtClean="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等地质保障</a:t>
            </a:r>
            <a:endPar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endParaRPr>
          </a:p>
        </p:txBody>
      </p:sp>
      <p:sp>
        <p:nvSpPr>
          <p:cNvPr id="55306" name="文本框 7179"/>
          <p:cNvSpPr/>
          <p:nvPr>
            <p:custDataLst>
              <p:tags r:id="rId7"/>
            </p:custDataLst>
          </p:nvPr>
        </p:nvSpPr>
        <p:spPr>
          <a:xfrm>
            <a:off x="300355" y="4388048"/>
            <a:ext cx="2761596" cy="746760"/>
          </a:xfrm>
          <a:prstGeom prst="rect">
            <a:avLst/>
          </a:prstGeom>
          <a:noFill/>
          <a:ln w="9525">
            <a:noFill/>
          </a:ln>
        </p:spPr>
        <p:txBody>
          <a:bodyPr>
            <a:spAutoFit/>
          </a:bodyPr>
          <a:lstStyle/>
          <a:p>
            <a:pPr>
              <a:buFont typeface="Wingdings" panose="05000000000000000000" pitchFamily="2" charset="2"/>
              <a:buChar char="l"/>
            </a:pP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矿山后期地质服务</a:t>
            </a:r>
          </a:p>
          <a:p>
            <a:pPr>
              <a:buFont typeface="Wingdings" panose="05000000000000000000" pitchFamily="2" charset="2"/>
            </a:pPr>
            <a:r>
              <a:rPr lang="zh-CN" altLang="en-US" sz="149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260" dirty="0" smtClean="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关闭矿山剩余资源保护利用</a:t>
            </a:r>
            <a:endPar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endParaRPr>
          </a:p>
          <a:p>
            <a:pPr>
              <a:buFont typeface="Wingdings" panose="05000000000000000000" pitchFamily="2" charset="2"/>
            </a:pP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   采</a:t>
            </a:r>
            <a:r>
              <a:rPr lang="zh-CN" altLang="en-US" sz="1260" dirty="0" smtClean="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空空间及资</a:t>
            </a: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源开</a:t>
            </a:r>
            <a:r>
              <a:rPr lang="zh-CN" altLang="en-US" sz="1260" dirty="0" smtClean="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发利用等</a:t>
            </a:r>
            <a:endPar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endParaRPr>
          </a:p>
        </p:txBody>
      </p:sp>
      <p:grpSp>
        <p:nvGrpSpPr>
          <p:cNvPr id="55307" name="组合 7180"/>
          <p:cNvGrpSpPr/>
          <p:nvPr/>
        </p:nvGrpSpPr>
        <p:grpSpPr>
          <a:xfrm>
            <a:off x="316607" y="2412802"/>
            <a:ext cx="2146518" cy="393287"/>
            <a:chOff x="0" y="0"/>
            <a:chExt cx="4295" cy="787"/>
          </a:xfrm>
        </p:grpSpPr>
        <p:sp>
          <p:nvSpPr>
            <p:cNvPr id="55330" name="矩形 7181"/>
            <p:cNvSpPr/>
            <p:nvPr>
              <p:custDataLst>
                <p:tags r:id="rId27"/>
              </p:custDataLst>
            </p:nvPr>
          </p:nvSpPr>
          <p:spPr>
            <a:xfrm>
              <a:off x="0" y="0"/>
              <a:ext cx="4295" cy="740"/>
            </a:xfrm>
            <a:prstGeom prst="rect">
              <a:avLst/>
            </a:prstGeom>
            <a:solidFill>
              <a:srgbClr val="2F5496"/>
            </a:solidFill>
            <a:ln w="9525">
              <a:noFill/>
            </a:ln>
          </p:spPr>
          <p:txBody>
            <a:bodyPr/>
            <a:lstStyle/>
            <a:p>
              <a:endParaRPr lang="zh-CN" altLang="en-US" sz="1495" dirty="0">
                <a:solidFill>
                  <a:srgbClr val="000000"/>
                </a:solidFill>
                <a:latin typeface="Arial" panose="020B0604020202020204" pitchFamily="34" charset="0"/>
                <a:sym typeface="Arial" panose="020B0604020202020204" pitchFamily="34" charset="0"/>
              </a:endParaRPr>
            </a:p>
          </p:txBody>
        </p:sp>
        <p:sp>
          <p:nvSpPr>
            <p:cNvPr id="55331" name="文本框 7182"/>
            <p:cNvSpPr/>
            <p:nvPr>
              <p:custDataLst>
                <p:tags r:id="rId28"/>
              </p:custDataLst>
            </p:nvPr>
          </p:nvSpPr>
          <p:spPr>
            <a:xfrm>
              <a:off x="912" y="23"/>
              <a:ext cx="2287" cy="764"/>
            </a:xfrm>
            <a:prstGeom prst="rect">
              <a:avLst/>
            </a:prstGeom>
            <a:noFill/>
            <a:ln w="9525">
              <a:noFill/>
            </a:ln>
          </p:spPr>
          <p:txBody>
            <a:bodyPr wrap="none">
              <a:spAutoFit/>
            </a:bodyPr>
            <a:lstStyle/>
            <a:p>
              <a:r>
                <a:rPr lang="zh-CN" altLang="en-US" sz="189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矿山地质</a:t>
              </a:r>
            </a:p>
          </p:txBody>
        </p:sp>
      </p:grpSp>
      <p:sp>
        <p:nvSpPr>
          <p:cNvPr id="55308" name="矩形 11"/>
          <p:cNvSpPr>
            <a:spLocks noChangeAspect="1"/>
          </p:cNvSpPr>
          <p:nvPr>
            <p:custDataLst>
              <p:tags r:id="rId8"/>
            </p:custDataLst>
          </p:nvPr>
        </p:nvSpPr>
        <p:spPr>
          <a:xfrm>
            <a:off x="2635647" y="2846606"/>
            <a:ext cx="2254032" cy="2309038"/>
          </a:xfrm>
          <a:prstGeom prst="rect">
            <a:avLst/>
          </a:prstGeom>
          <a:solidFill>
            <a:srgbClr val="FFFFFF"/>
          </a:solidFill>
          <a:ln w="19050" cap="flat" cmpd="sng">
            <a:solidFill>
              <a:srgbClr val="2F5496"/>
            </a:solidFill>
            <a:prstDash val="solid"/>
            <a:miter/>
            <a:headEnd type="none" w="med" len="med"/>
            <a:tailEnd type="none" w="med" len="med"/>
          </a:ln>
        </p:spPr>
        <p:txBody>
          <a:bodyPr lIns="71008" tIns="37004" rIns="71008" bIns="37004" anchor="ctr" anchorCtr="0"/>
          <a:lstStyle/>
          <a:p>
            <a:pPr algn="ctr"/>
            <a:endParaRPr lang="zh-CN" altLang="en-US" sz="1025" dirty="0">
              <a:solidFill>
                <a:srgbClr val="FFFFFF"/>
              </a:solidFill>
              <a:latin typeface="宋体" panose="02010600030101010101" pitchFamily="2" charset="-122"/>
              <a:sym typeface="宋体" panose="02010600030101010101" pitchFamily="2" charset="-122"/>
            </a:endParaRPr>
          </a:p>
        </p:txBody>
      </p:sp>
      <p:sp>
        <p:nvSpPr>
          <p:cNvPr id="55309" name="文本框 7186"/>
          <p:cNvSpPr/>
          <p:nvPr>
            <p:custDataLst>
              <p:tags r:id="rId9"/>
            </p:custDataLst>
          </p:nvPr>
        </p:nvSpPr>
        <p:spPr>
          <a:xfrm>
            <a:off x="2708156" y="2946619"/>
            <a:ext cx="2129017" cy="644535"/>
          </a:xfrm>
          <a:prstGeom prst="rect">
            <a:avLst/>
          </a:prstGeom>
          <a:noFill/>
          <a:ln w="9525">
            <a:noFill/>
          </a:ln>
        </p:spPr>
        <p:txBody>
          <a:bodyPr wrap="square">
            <a:spAutoFit/>
          </a:bodyPr>
          <a:lstStyle/>
          <a:p>
            <a:pPr>
              <a:lnSpc>
                <a:spcPct val="120000"/>
              </a:lnSpc>
              <a:buFont typeface="Wingdings" panose="05000000000000000000" pitchFamily="2" charset="2"/>
              <a:buChar char="l"/>
            </a:pP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水环境治理地质保障</a:t>
            </a:r>
            <a:endParaRPr lang="zh-CN" altLang="en-US" sz="149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Wingdings" panose="05000000000000000000" pitchFamily="2" charset="2"/>
            </a:pPr>
            <a:r>
              <a:rPr lang="zh-CN" altLang="en-US" sz="1495" dirty="0">
                <a:solidFill>
                  <a:srgbClr val="000000"/>
                </a:solidFill>
                <a:latin typeface="Arial" panose="020B0604020202020204" pitchFamily="34" charset="0"/>
                <a:sym typeface="Arial" panose="020B0604020202020204" pitchFamily="34" charset="0"/>
              </a:rPr>
              <a:t>   </a:t>
            </a:r>
            <a:r>
              <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rPr>
              <a:t>流域水污染治理</a:t>
            </a:r>
          </a:p>
        </p:txBody>
      </p:sp>
      <p:sp>
        <p:nvSpPr>
          <p:cNvPr id="55310" name="文本框 7187"/>
          <p:cNvSpPr/>
          <p:nvPr>
            <p:custDataLst>
              <p:tags r:id="rId10"/>
            </p:custDataLst>
          </p:nvPr>
        </p:nvSpPr>
        <p:spPr>
          <a:xfrm>
            <a:off x="2585641" y="4346794"/>
            <a:ext cx="2207776" cy="321945"/>
          </a:xfrm>
          <a:prstGeom prst="rect">
            <a:avLst/>
          </a:prstGeom>
          <a:noFill/>
          <a:ln w="9525">
            <a:noFill/>
          </a:ln>
        </p:spPr>
        <p:txBody>
          <a:bodyPr>
            <a:spAutoFit/>
          </a:bodyPr>
          <a:lstStyle/>
          <a:p>
            <a:endParaRPr lang="zh-CN" altLang="en-US" sz="1495" dirty="0">
              <a:solidFill>
                <a:srgbClr val="000000"/>
              </a:solidFill>
              <a:latin typeface="Arial" panose="020B0604020202020204" pitchFamily="34" charset="0"/>
              <a:sym typeface="Arial" panose="020B0604020202020204" pitchFamily="34" charset="0"/>
            </a:endParaRPr>
          </a:p>
        </p:txBody>
      </p:sp>
      <p:sp>
        <p:nvSpPr>
          <p:cNvPr id="55311" name="文本框 7188"/>
          <p:cNvSpPr/>
          <p:nvPr>
            <p:custDataLst>
              <p:tags r:id="rId11"/>
            </p:custDataLst>
          </p:nvPr>
        </p:nvSpPr>
        <p:spPr>
          <a:xfrm>
            <a:off x="2669401" y="3564433"/>
            <a:ext cx="2005251" cy="746760"/>
          </a:xfrm>
          <a:prstGeom prst="rect">
            <a:avLst/>
          </a:prstGeom>
          <a:noFill/>
          <a:ln w="9525">
            <a:noFill/>
          </a:ln>
        </p:spPr>
        <p:txBody>
          <a:bodyPr>
            <a:spAutoFit/>
          </a:bodyPr>
          <a:lstStyle/>
          <a:p>
            <a:pPr>
              <a:buFont typeface="Wingdings" panose="05000000000000000000" pitchFamily="2" charset="2"/>
              <a:buChar char="l"/>
            </a:pP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矿区环境生态修复</a:t>
            </a:r>
          </a:p>
          <a:p>
            <a:pPr>
              <a:buFont typeface="Wingdings" panose="05000000000000000000" pitchFamily="2" charset="2"/>
            </a:pPr>
            <a:r>
              <a:rPr lang="zh-CN" altLang="en-US" sz="1495" dirty="0">
                <a:solidFill>
                  <a:srgbClr val="000000"/>
                </a:solidFill>
                <a:latin typeface="楷体_GB2312" panose="02010609030101010101" pitchFamily="49" charset="-122"/>
                <a:ea typeface="楷体_GB2312" panose="02010609030101010101" pitchFamily="49" charset="-122"/>
                <a:sym typeface="楷体_GB2312" panose="02010609030101010101" pitchFamily="49" charset="-122"/>
              </a:rPr>
              <a:t>  </a:t>
            </a:r>
            <a:r>
              <a:rPr lang="zh-CN" altLang="en-US" sz="1260" dirty="0">
                <a:solidFill>
                  <a:srgbClr val="000000"/>
                </a:solidFill>
                <a:latin typeface="楷体_GB2312" panose="02010609030101010101" pitchFamily="49" charset="-122"/>
                <a:ea typeface="楷体_GB2312" panose="02010609030101010101" pitchFamily="49" charset="-122"/>
                <a:sym typeface="楷体_GB2312" panose="02010609030101010101" pitchFamily="49" charset="-122"/>
              </a:rPr>
              <a:t>沉陷区治理</a:t>
            </a:r>
          </a:p>
          <a:p>
            <a:pPr>
              <a:buFont typeface="Wingdings" panose="05000000000000000000" pitchFamily="2" charset="2"/>
            </a:pPr>
            <a:r>
              <a:rPr lang="zh-CN" altLang="en-US" sz="1260" dirty="0">
                <a:solidFill>
                  <a:srgbClr val="000000"/>
                </a:solidFill>
                <a:latin typeface="楷体_GB2312" panose="02010609030101010101" pitchFamily="49" charset="-122"/>
                <a:ea typeface="楷体_GB2312" panose="02010609030101010101" pitchFamily="49" charset="-122"/>
                <a:sym typeface="楷体_GB2312" panose="02010609030101010101" pitchFamily="49" charset="-122"/>
              </a:rPr>
              <a:t>  矿</a:t>
            </a:r>
            <a:r>
              <a:rPr lang="zh-CN" altLang="en-US" sz="1260" dirty="0" smtClean="0">
                <a:solidFill>
                  <a:srgbClr val="000000"/>
                </a:solidFill>
                <a:latin typeface="楷体_GB2312" panose="02010609030101010101" pitchFamily="49" charset="-122"/>
                <a:ea typeface="楷体_GB2312" panose="02010609030101010101" pitchFamily="49" charset="-122"/>
                <a:sym typeface="楷体_GB2312" panose="02010609030101010101" pitchFamily="49" charset="-122"/>
              </a:rPr>
              <a:t>山生态环境修复</a:t>
            </a:r>
            <a:endParaRPr lang="zh-CN" altLang="en-US" sz="1260" dirty="0">
              <a:solidFill>
                <a:srgbClr val="000000"/>
              </a:solidFill>
              <a:latin typeface="Arial" panose="020B0604020202020204" pitchFamily="34" charset="0"/>
              <a:sym typeface="Arial" panose="020B0604020202020204" pitchFamily="34" charset="0"/>
            </a:endParaRPr>
          </a:p>
        </p:txBody>
      </p:sp>
      <p:sp>
        <p:nvSpPr>
          <p:cNvPr id="55312" name="文本框 7189"/>
          <p:cNvSpPr/>
          <p:nvPr>
            <p:custDataLst>
              <p:tags r:id="rId12"/>
            </p:custDataLst>
          </p:nvPr>
        </p:nvSpPr>
        <p:spPr>
          <a:xfrm>
            <a:off x="2708156" y="4328041"/>
            <a:ext cx="2167770" cy="758669"/>
          </a:xfrm>
          <a:prstGeom prst="rect">
            <a:avLst/>
          </a:prstGeom>
          <a:noFill/>
          <a:ln w="9525">
            <a:noFill/>
          </a:ln>
        </p:spPr>
        <p:txBody>
          <a:bodyPr wrap="square">
            <a:spAutoFit/>
          </a:bodyPr>
          <a:lstStyle/>
          <a:p>
            <a:pPr>
              <a:buFont typeface="Wingdings" panose="05000000000000000000" pitchFamily="2" charset="2"/>
              <a:buChar char="l"/>
            </a:pP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碳中和地质保障</a:t>
            </a:r>
          </a:p>
          <a:p>
            <a:pPr>
              <a:buFont typeface="Wingdings" panose="05000000000000000000" pitchFamily="2" charset="2"/>
            </a:pPr>
            <a:r>
              <a:rPr lang="zh-CN" altLang="en-US" sz="1575" dirty="0">
                <a:solidFill>
                  <a:srgbClr val="000000"/>
                </a:solidFill>
                <a:latin typeface="Arial" panose="020B0604020202020204" pitchFamily="34" charset="0"/>
                <a:sym typeface="Arial" panose="020B0604020202020204" pitchFamily="34" charset="0"/>
              </a:rPr>
              <a:t>   </a:t>
            </a:r>
            <a:r>
              <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rPr>
              <a:t>地质碳汇能</a:t>
            </a:r>
            <a:r>
              <a:rPr lang="zh-CN" altLang="en-US" sz="1260" dirty="0" smtClean="0">
                <a:solidFill>
                  <a:srgbClr val="000000"/>
                </a:solidFill>
                <a:latin typeface="Arial" panose="020B0604020202020204" pitchFamily="34" charset="0"/>
                <a:ea typeface="楷体_GB2312" panose="02010609030101010101" pitchFamily="49" charset="-122"/>
                <a:sym typeface="Arial" panose="020B0604020202020204" pitchFamily="34" charset="0"/>
              </a:rPr>
              <a:t>力调查评价</a:t>
            </a:r>
            <a:endPar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endParaRPr>
          </a:p>
          <a:p>
            <a:pPr>
              <a:buFont typeface="Wingdings" panose="05000000000000000000" pitchFamily="2" charset="2"/>
            </a:pPr>
            <a:r>
              <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rPr>
              <a:t>   CO</a:t>
            </a:r>
            <a:r>
              <a:rPr lang="zh-CN" altLang="en-US" sz="1260" baseline="-25000" dirty="0">
                <a:solidFill>
                  <a:srgbClr val="000000"/>
                </a:solidFill>
                <a:latin typeface="Arial" panose="020B0604020202020204" pitchFamily="34" charset="0"/>
                <a:ea typeface="楷体_GB2312" panose="02010609030101010101" pitchFamily="49" charset="-122"/>
                <a:sym typeface="Arial" panose="020B0604020202020204" pitchFamily="34" charset="0"/>
              </a:rPr>
              <a:t>2</a:t>
            </a:r>
            <a:r>
              <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rPr>
              <a:t>地质封</a:t>
            </a:r>
            <a:r>
              <a:rPr lang="zh-CN" altLang="en-US" sz="1260" dirty="0" smtClean="0">
                <a:solidFill>
                  <a:srgbClr val="000000"/>
                </a:solidFill>
                <a:latin typeface="Arial" panose="020B0604020202020204" pitchFamily="34" charset="0"/>
                <a:ea typeface="楷体_GB2312" panose="02010609030101010101" pitchFamily="49" charset="-122"/>
                <a:sym typeface="Arial" panose="020B0604020202020204" pitchFamily="34" charset="0"/>
              </a:rPr>
              <a:t>存等</a:t>
            </a:r>
            <a:endPar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endParaRPr>
          </a:p>
        </p:txBody>
      </p:sp>
      <p:grpSp>
        <p:nvGrpSpPr>
          <p:cNvPr id="55313" name="组合 7190"/>
          <p:cNvGrpSpPr/>
          <p:nvPr/>
        </p:nvGrpSpPr>
        <p:grpSpPr>
          <a:xfrm>
            <a:off x="2640648" y="2412802"/>
            <a:ext cx="2252782" cy="383048"/>
            <a:chOff x="0" y="0"/>
            <a:chExt cx="3354" cy="766"/>
          </a:xfrm>
        </p:grpSpPr>
        <p:sp>
          <p:nvSpPr>
            <p:cNvPr id="55328" name="矩形 7191"/>
            <p:cNvSpPr/>
            <p:nvPr>
              <p:custDataLst>
                <p:tags r:id="rId25"/>
              </p:custDataLst>
            </p:nvPr>
          </p:nvSpPr>
          <p:spPr>
            <a:xfrm>
              <a:off x="0" y="15"/>
              <a:ext cx="3354" cy="745"/>
            </a:xfrm>
            <a:prstGeom prst="rect">
              <a:avLst/>
            </a:prstGeom>
            <a:solidFill>
              <a:srgbClr val="2F5496"/>
            </a:solidFill>
            <a:ln w="9525">
              <a:noFill/>
            </a:ln>
          </p:spPr>
          <p:txBody>
            <a:bodyPr/>
            <a:lstStyle/>
            <a:p>
              <a:endParaRPr lang="zh-CN" altLang="en-US" sz="1495" dirty="0">
                <a:solidFill>
                  <a:srgbClr val="000000"/>
                </a:solidFill>
                <a:latin typeface="Arial" panose="020B0604020202020204" pitchFamily="34" charset="0"/>
                <a:sym typeface="Arial" panose="020B0604020202020204" pitchFamily="34" charset="0"/>
              </a:endParaRPr>
            </a:p>
          </p:txBody>
        </p:sp>
        <p:sp>
          <p:nvSpPr>
            <p:cNvPr id="55329" name="文本框 7192"/>
            <p:cNvSpPr/>
            <p:nvPr>
              <p:custDataLst>
                <p:tags r:id="rId26"/>
              </p:custDataLst>
            </p:nvPr>
          </p:nvSpPr>
          <p:spPr>
            <a:xfrm>
              <a:off x="680" y="0"/>
              <a:ext cx="1878" cy="766"/>
            </a:xfrm>
            <a:prstGeom prst="rect">
              <a:avLst/>
            </a:prstGeom>
            <a:noFill/>
            <a:ln w="9525">
              <a:noFill/>
            </a:ln>
          </p:spPr>
          <p:txBody>
            <a:bodyPr wrap="square">
              <a:spAutoFit/>
            </a:bodyPr>
            <a:lstStyle/>
            <a:p>
              <a:r>
                <a:rPr lang="zh-CN" altLang="en-US" sz="189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生态地质</a:t>
              </a:r>
            </a:p>
          </p:txBody>
        </p:sp>
      </p:grpSp>
      <p:sp>
        <p:nvSpPr>
          <p:cNvPr id="55314" name="矩形 11"/>
          <p:cNvSpPr>
            <a:spLocks noChangeAspect="1"/>
          </p:cNvSpPr>
          <p:nvPr>
            <p:custDataLst>
              <p:tags r:id="rId13"/>
            </p:custDataLst>
          </p:nvPr>
        </p:nvSpPr>
        <p:spPr>
          <a:xfrm>
            <a:off x="5038446" y="2851607"/>
            <a:ext cx="2382799" cy="2304038"/>
          </a:xfrm>
          <a:prstGeom prst="rect">
            <a:avLst/>
          </a:prstGeom>
          <a:solidFill>
            <a:srgbClr val="FFFFFF"/>
          </a:solidFill>
          <a:ln w="19050" cap="flat" cmpd="sng">
            <a:solidFill>
              <a:srgbClr val="2F5496"/>
            </a:solidFill>
            <a:prstDash val="solid"/>
            <a:miter/>
            <a:headEnd type="none" w="med" len="med"/>
            <a:tailEnd type="none" w="med" len="med"/>
          </a:ln>
        </p:spPr>
        <p:txBody>
          <a:bodyPr lIns="71008" tIns="37004" rIns="71008" bIns="37004" anchor="ctr" anchorCtr="0"/>
          <a:lstStyle/>
          <a:p>
            <a:pPr algn="ctr"/>
            <a:endParaRPr lang="zh-CN" altLang="en-US" sz="1025" dirty="0">
              <a:solidFill>
                <a:srgbClr val="FFFFFF"/>
              </a:solidFill>
              <a:latin typeface="宋体" panose="02010600030101010101" pitchFamily="2" charset="-122"/>
              <a:sym typeface="宋体" panose="02010600030101010101" pitchFamily="2" charset="-122"/>
            </a:endParaRPr>
          </a:p>
        </p:txBody>
      </p:sp>
      <p:sp>
        <p:nvSpPr>
          <p:cNvPr id="55315" name="文本框 7195"/>
          <p:cNvSpPr/>
          <p:nvPr>
            <p:custDataLst>
              <p:tags r:id="rId14"/>
            </p:custDataLst>
          </p:nvPr>
        </p:nvSpPr>
        <p:spPr>
          <a:xfrm>
            <a:off x="5063450" y="2946619"/>
            <a:ext cx="2245747" cy="833818"/>
          </a:xfrm>
          <a:prstGeom prst="rect">
            <a:avLst/>
          </a:prstGeom>
          <a:noFill/>
          <a:ln w="9525">
            <a:noFill/>
          </a:ln>
        </p:spPr>
        <p:txBody>
          <a:bodyPr wrap="square">
            <a:spAutoFit/>
          </a:bodyPr>
          <a:lstStyle/>
          <a:p>
            <a:pPr>
              <a:lnSpc>
                <a:spcPct val="120000"/>
              </a:lnSpc>
              <a:buFont typeface="Wingdings" panose="05000000000000000000" pitchFamily="2" charset="2"/>
              <a:buChar char="l"/>
            </a:pPr>
            <a:r>
              <a:rPr lang="zh-CN" altLang="en-US" sz="1495" b="1"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地</a:t>
            </a: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质灾</a:t>
            </a:r>
            <a:r>
              <a:rPr lang="zh-CN" altLang="en-US" sz="1495" b="1"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害防治</a:t>
            </a:r>
            <a:endParaRPr lang="zh-CN" altLang="en-US" sz="149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Wingdings" panose="05000000000000000000" pitchFamily="2" charset="2"/>
            </a:pPr>
            <a:r>
              <a:rPr lang="zh-CN" altLang="en-US" sz="1260" dirty="0" smtClean="0">
                <a:solidFill>
                  <a:srgbClr val="000000"/>
                </a:solidFill>
                <a:latin typeface="Arial" panose="020B0604020202020204" pitchFamily="34" charset="0"/>
                <a:ea typeface="楷体_GB2312" panose="02010609030101010101" pitchFamily="49" charset="-122"/>
                <a:sym typeface="Arial" panose="020B0604020202020204" pitchFamily="34" charset="0"/>
              </a:rPr>
              <a:t>   崩</a:t>
            </a:r>
            <a:r>
              <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rPr>
              <a:t>塌、滑坡</a:t>
            </a:r>
            <a:r>
              <a:rPr lang="zh-CN" altLang="en-US" sz="1260" dirty="0" smtClean="0">
                <a:solidFill>
                  <a:srgbClr val="000000"/>
                </a:solidFill>
                <a:latin typeface="Arial" panose="020B0604020202020204" pitchFamily="34" charset="0"/>
                <a:ea typeface="楷体_GB2312" panose="02010609030101010101" pitchFamily="49" charset="-122"/>
                <a:sym typeface="Arial" panose="020B0604020202020204" pitchFamily="34" charset="0"/>
              </a:rPr>
              <a:t>、泥</a:t>
            </a:r>
            <a:r>
              <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rPr>
              <a:t>石</a:t>
            </a:r>
            <a:r>
              <a:rPr lang="zh-CN" altLang="en-US" sz="1260" dirty="0" smtClean="0">
                <a:solidFill>
                  <a:srgbClr val="000000"/>
                </a:solidFill>
                <a:latin typeface="Arial" panose="020B0604020202020204" pitchFamily="34" charset="0"/>
                <a:ea typeface="楷体_GB2312" panose="02010609030101010101" pitchFamily="49" charset="-122"/>
                <a:sym typeface="Arial" panose="020B0604020202020204" pitchFamily="34" charset="0"/>
              </a:rPr>
              <a:t>流等灾害评估设计施工监理等</a:t>
            </a:r>
            <a:endPar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endParaRPr>
          </a:p>
        </p:txBody>
      </p:sp>
      <p:sp>
        <p:nvSpPr>
          <p:cNvPr id="55316" name="文本框 7196"/>
          <p:cNvSpPr/>
          <p:nvPr>
            <p:custDataLst>
              <p:tags r:id="rId15"/>
            </p:custDataLst>
          </p:nvPr>
        </p:nvSpPr>
        <p:spPr>
          <a:xfrm>
            <a:off x="5205968" y="4356795"/>
            <a:ext cx="2207776" cy="321945"/>
          </a:xfrm>
          <a:prstGeom prst="rect">
            <a:avLst/>
          </a:prstGeom>
          <a:noFill/>
          <a:ln w="9525">
            <a:noFill/>
          </a:ln>
        </p:spPr>
        <p:txBody>
          <a:bodyPr>
            <a:spAutoFit/>
          </a:bodyPr>
          <a:lstStyle/>
          <a:p>
            <a:endParaRPr lang="zh-CN" altLang="en-US" sz="1495" dirty="0">
              <a:solidFill>
                <a:srgbClr val="000000"/>
              </a:solidFill>
              <a:latin typeface="Arial" panose="020B0604020202020204" pitchFamily="34" charset="0"/>
              <a:sym typeface="Arial" panose="020B0604020202020204" pitchFamily="34" charset="0"/>
            </a:endParaRPr>
          </a:p>
        </p:txBody>
      </p:sp>
      <p:sp>
        <p:nvSpPr>
          <p:cNvPr id="55317" name="文本框 7197"/>
          <p:cNvSpPr/>
          <p:nvPr>
            <p:custDataLst>
              <p:tags r:id="rId16"/>
            </p:custDataLst>
          </p:nvPr>
        </p:nvSpPr>
        <p:spPr>
          <a:xfrm>
            <a:off x="5063450" y="3761721"/>
            <a:ext cx="2855357" cy="746760"/>
          </a:xfrm>
          <a:prstGeom prst="rect">
            <a:avLst/>
          </a:prstGeom>
          <a:noFill/>
          <a:ln w="9525">
            <a:noFill/>
          </a:ln>
        </p:spPr>
        <p:txBody>
          <a:bodyPr>
            <a:spAutoFit/>
          </a:bodyPr>
          <a:lstStyle/>
          <a:p>
            <a:pPr>
              <a:buFont typeface="Wingdings" panose="05000000000000000000" pitchFamily="2" charset="2"/>
              <a:buChar char="l"/>
            </a:pP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城市地质灾害监测与治理</a:t>
            </a:r>
            <a:endParaRPr lang="zh-CN" altLang="en-US" sz="149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buFont typeface="Wingdings" panose="05000000000000000000" pitchFamily="2" charset="2"/>
            </a:pPr>
            <a:r>
              <a:rPr lang="zh-CN" altLang="en-US" sz="1495" dirty="0">
                <a:solidFill>
                  <a:srgbClr val="000000"/>
                </a:solidFill>
                <a:latin typeface="Arial" panose="020B0604020202020204" pitchFamily="34" charset="0"/>
                <a:sym typeface="Arial" panose="020B0604020202020204" pitchFamily="34" charset="0"/>
              </a:rPr>
              <a:t>   </a:t>
            </a:r>
            <a:r>
              <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rPr>
              <a:t>地理信息、地下管网</a:t>
            </a:r>
          </a:p>
          <a:p>
            <a:pPr>
              <a:buFont typeface="Wingdings" panose="05000000000000000000" pitchFamily="2" charset="2"/>
            </a:pPr>
            <a:r>
              <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rPr>
              <a:t>   道路塌陷、建筑物基础变形等</a:t>
            </a:r>
          </a:p>
        </p:txBody>
      </p:sp>
      <p:sp>
        <p:nvSpPr>
          <p:cNvPr id="55318" name="文本框 7198"/>
          <p:cNvSpPr/>
          <p:nvPr>
            <p:custDataLst>
              <p:tags r:id="rId17"/>
            </p:custDataLst>
          </p:nvPr>
        </p:nvSpPr>
        <p:spPr>
          <a:xfrm>
            <a:off x="5063450" y="4515564"/>
            <a:ext cx="2562820" cy="553085"/>
          </a:xfrm>
          <a:prstGeom prst="rect">
            <a:avLst/>
          </a:prstGeom>
          <a:noFill/>
          <a:ln w="9525">
            <a:noFill/>
          </a:ln>
        </p:spPr>
        <p:txBody>
          <a:bodyPr>
            <a:spAutoFit/>
          </a:bodyPr>
          <a:lstStyle/>
          <a:p>
            <a:pPr>
              <a:buFont typeface="Wingdings" panose="05000000000000000000" pitchFamily="2" charset="2"/>
              <a:buChar char="l"/>
            </a:pP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钻探应急救援</a:t>
            </a:r>
          </a:p>
          <a:p>
            <a:pPr>
              <a:buFont typeface="Wingdings" panose="05000000000000000000" pitchFamily="2" charset="2"/>
            </a:pPr>
            <a:r>
              <a:rPr lang="zh-CN" altLang="en-US" sz="149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rPr>
              <a:t>快速救援技术体系</a:t>
            </a:r>
          </a:p>
        </p:txBody>
      </p:sp>
      <p:grpSp>
        <p:nvGrpSpPr>
          <p:cNvPr id="55319" name="组合 7199"/>
          <p:cNvGrpSpPr/>
          <p:nvPr/>
        </p:nvGrpSpPr>
        <p:grpSpPr>
          <a:xfrm>
            <a:off x="5038447" y="2412802"/>
            <a:ext cx="2302788" cy="392812"/>
            <a:chOff x="0" y="0"/>
            <a:chExt cx="4604" cy="785"/>
          </a:xfrm>
        </p:grpSpPr>
        <p:sp>
          <p:nvSpPr>
            <p:cNvPr id="55326" name="矩形 7200"/>
            <p:cNvSpPr/>
            <p:nvPr>
              <p:custDataLst>
                <p:tags r:id="rId23"/>
              </p:custDataLst>
            </p:nvPr>
          </p:nvSpPr>
          <p:spPr>
            <a:xfrm>
              <a:off x="0" y="0"/>
              <a:ext cx="4604" cy="740"/>
            </a:xfrm>
            <a:prstGeom prst="rect">
              <a:avLst/>
            </a:prstGeom>
            <a:solidFill>
              <a:srgbClr val="2F5496"/>
            </a:solidFill>
            <a:ln w="9525">
              <a:noFill/>
            </a:ln>
          </p:spPr>
          <p:txBody>
            <a:bodyPr/>
            <a:lstStyle/>
            <a:p>
              <a:endParaRPr lang="zh-CN" altLang="en-US" sz="1495" dirty="0">
                <a:solidFill>
                  <a:srgbClr val="000000"/>
                </a:solidFill>
                <a:latin typeface="Arial" panose="020B0604020202020204" pitchFamily="34" charset="0"/>
                <a:sym typeface="Arial" panose="020B0604020202020204" pitchFamily="34" charset="0"/>
              </a:endParaRPr>
            </a:p>
          </p:txBody>
        </p:sp>
        <p:sp>
          <p:nvSpPr>
            <p:cNvPr id="55327" name="文本框 7201"/>
            <p:cNvSpPr/>
            <p:nvPr>
              <p:custDataLst>
                <p:tags r:id="rId24"/>
              </p:custDataLst>
            </p:nvPr>
          </p:nvSpPr>
          <p:spPr>
            <a:xfrm>
              <a:off x="1200" y="22"/>
              <a:ext cx="2285" cy="763"/>
            </a:xfrm>
            <a:prstGeom prst="rect">
              <a:avLst/>
            </a:prstGeom>
            <a:noFill/>
            <a:ln w="9525">
              <a:noFill/>
            </a:ln>
          </p:spPr>
          <p:txBody>
            <a:bodyPr wrap="none">
              <a:spAutoFit/>
            </a:bodyPr>
            <a:lstStyle/>
            <a:p>
              <a:r>
                <a:rPr lang="zh-CN" altLang="en-US" sz="189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灾害地质</a:t>
              </a:r>
            </a:p>
          </p:txBody>
        </p:sp>
      </p:grpSp>
      <p:sp>
        <p:nvSpPr>
          <p:cNvPr id="55320" name="矩形 11"/>
          <p:cNvSpPr/>
          <p:nvPr>
            <p:custDataLst>
              <p:tags r:id="rId18"/>
            </p:custDataLst>
          </p:nvPr>
        </p:nvSpPr>
        <p:spPr>
          <a:xfrm>
            <a:off x="7525221" y="2851607"/>
            <a:ext cx="1967746" cy="2305288"/>
          </a:xfrm>
          <a:prstGeom prst="rect">
            <a:avLst/>
          </a:prstGeom>
          <a:solidFill>
            <a:srgbClr val="FFFFFF"/>
          </a:solidFill>
          <a:ln w="19050" cap="flat" cmpd="sng">
            <a:solidFill>
              <a:srgbClr val="2F5496"/>
            </a:solidFill>
            <a:prstDash val="solid"/>
            <a:miter/>
            <a:headEnd type="none" w="med" len="med"/>
            <a:tailEnd type="none" w="med" len="med"/>
          </a:ln>
        </p:spPr>
        <p:txBody>
          <a:bodyPr anchor="ctr" anchorCtr="0"/>
          <a:lstStyle/>
          <a:p>
            <a:pPr algn="ctr"/>
            <a:endParaRPr lang="zh-CN" altLang="en-US" sz="1025" dirty="0">
              <a:solidFill>
                <a:srgbClr val="FFFFFF"/>
              </a:solidFill>
              <a:latin typeface="宋体" panose="02010600030101010101" pitchFamily="2" charset="-122"/>
              <a:sym typeface="宋体" panose="02010600030101010101" pitchFamily="2" charset="-122"/>
            </a:endParaRPr>
          </a:p>
        </p:txBody>
      </p:sp>
      <p:sp>
        <p:nvSpPr>
          <p:cNvPr id="55321" name="文本框 7203"/>
          <p:cNvSpPr/>
          <p:nvPr>
            <p:custDataLst>
              <p:tags r:id="rId19"/>
            </p:custDataLst>
          </p:nvPr>
        </p:nvSpPr>
        <p:spPr>
          <a:xfrm>
            <a:off x="7638206" y="2946619"/>
            <a:ext cx="1975247" cy="1109345"/>
          </a:xfrm>
          <a:prstGeom prst="rect">
            <a:avLst/>
          </a:prstGeom>
          <a:noFill/>
          <a:ln w="9525">
            <a:noFill/>
          </a:ln>
        </p:spPr>
        <p:txBody>
          <a:bodyPr>
            <a:spAutoFit/>
          </a:bodyPr>
          <a:lstStyle/>
          <a:p>
            <a:pPr>
              <a:lnSpc>
                <a:spcPct val="120000"/>
              </a:lnSpc>
              <a:buFont typeface="Wingdings" panose="05000000000000000000" pitchFamily="2" charset="2"/>
              <a:buChar char="l"/>
            </a:pP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地热能利用</a:t>
            </a:r>
          </a:p>
          <a:p>
            <a:pPr>
              <a:lnSpc>
                <a:spcPct val="120000"/>
              </a:lnSpc>
              <a:buFont typeface="Wingdings" panose="05000000000000000000" pitchFamily="2" charset="2"/>
            </a:pPr>
            <a:r>
              <a:rPr lang="zh-CN" altLang="en-US" sz="1495"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浅层地温能</a:t>
            </a:r>
          </a:p>
          <a:p>
            <a:pPr>
              <a:lnSpc>
                <a:spcPct val="120000"/>
              </a:lnSpc>
              <a:buFont typeface="Wingdings" panose="05000000000000000000" pitchFamily="2" charset="2"/>
            </a:pP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   中深层水热型地热能</a:t>
            </a:r>
          </a:p>
          <a:p>
            <a:pPr>
              <a:lnSpc>
                <a:spcPct val="120000"/>
              </a:lnSpc>
              <a:buFont typeface="Wingdings" panose="05000000000000000000" pitchFamily="2" charset="2"/>
            </a:pP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   干热岩</a:t>
            </a:r>
            <a:endParaRPr lang="zh-CN" altLang="en-US" sz="1260" dirty="0">
              <a:solidFill>
                <a:srgbClr val="000000"/>
              </a:solidFill>
              <a:latin typeface="Arial" panose="020B0604020202020204" pitchFamily="34" charset="0"/>
              <a:ea typeface="楷体_GB2312" panose="02010609030101010101" pitchFamily="49" charset="-122"/>
              <a:sym typeface="Arial" panose="020B0604020202020204" pitchFamily="34" charset="0"/>
            </a:endParaRPr>
          </a:p>
        </p:txBody>
      </p:sp>
      <p:sp>
        <p:nvSpPr>
          <p:cNvPr id="55322" name="文本框 7204"/>
          <p:cNvSpPr/>
          <p:nvPr>
            <p:custDataLst>
              <p:tags r:id="rId20"/>
            </p:custDataLst>
          </p:nvPr>
        </p:nvSpPr>
        <p:spPr>
          <a:xfrm>
            <a:off x="7638206" y="4114265"/>
            <a:ext cx="1765221" cy="902970"/>
          </a:xfrm>
          <a:prstGeom prst="rect">
            <a:avLst/>
          </a:prstGeom>
          <a:noFill/>
          <a:ln w="9525">
            <a:noFill/>
          </a:ln>
        </p:spPr>
        <p:txBody>
          <a:bodyPr>
            <a:spAutoFit/>
          </a:bodyPr>
          <a:lstStyle/>
          <a:p>
            <a:pPr>
              <a:buFont typeface="Wingdings" panose="05000000000000000000" pitchFamily="2" charset="2"/>
              <a:buChar char="l"/>
            </a:pPr>
            <a:r>
              <a:rPr lang="zh-CN" altLang="en-US" sz="1495"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煤系气勘查</a:t>
            </a:r>
          </a:p>
          <a:p>
            <a:pPr>
              <a:buFont typeface="Wingdings" panose="05000000000000000000" pitchFamily="2" charset="2"/>
            </a:pP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    煤层气</a:t>
            </a:r>
          </a:p>
          <a:p>
            <a:pPr>
              <a:buFont typeface="Wingdings" panose="05000000000000000000" pitchFamily="2" charset="2"/>
            </a:pP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    煤系页岩气</a:t>
            </a:r>
          </a:p>
          <a:p>
            <a:pPr>
              <a:buFont typeface="Wingdings" panose="05000000000000000000" pitchFamily="2" charset="2"/>
            </a:pPr>
            <a:r>
              <a:rPr lang="zh-CN" altLang="en-US" sz="1260" dirty="0">
                <a:solidFill>
                  <a:srgbClr val="000000"/>
                </a:solidFill>
                <a:latin typeface="微软雅黑" panose="020B0503020204020204" pitchFamily="34" charset="-122"/>
                <a:ea typeface="楷体_GB2312" panose="02010609030101010101" pitchFamily="49" charset="-122"/>
                <a:sym typeface="微软雅黑" panose="020B0503020204020204" pitchFamily="34" charset="-122"/>
              </a:rPr>
              <a:t>    煤系致密砂岩气</a:t>
            </a:r>
          </a:p>
        </p:txBody>
      </p:sp>
      <p:grpSp>
        <p:nvGrpSpPr>
          <p:cNvPr id="55323" name="组合 7205"/>
          <p:cNvGrpSpPr/>
          <p:nvPr/>
        </p:nvGrpSpPr>
        <p:grpSpPr>
          <a:xfrm>
            <a:off x="7514193" y="2412802"/>
            <a:ext cx="1955244" cy="394049"/>
            <a:chOff x="0" y="0"/>
            <a:chExt cx="3909" cy="788"/>
          </a:xfrm>
        </p:grpSpPr>
        <p:sp>
          <p:nvSpPr>
            <p:cNvPr id="55324" name="矩形 7206"/>
            <p:cNvSpPr/>
            <p:nvPr>
              <p:custDataLst>
                <p:tags r:id="rId21"/>
              </p:custDataLst>
            </p:nvPr>
          </p:nvSpPr>
          <p:spPr>
            <a:xfrm>
              <a:off x="0" y="0"/>
              <a:ext cx="3909" cy="740"/>
            </a:xfrm>
            <a:prstGeom prst="rect">
              <a:avLst/>
            </a:prstGeom>
            <a:solidFill>
              <a:srgbClr val="2F5496"/>
            </a:solidFill>
            <a:ln w="9525">
              <a:noFill/>
            </a:ln>
          </p:spPr>
          <p:txBody>
            <a:bodyPr/>
            <a:lstStyle/>
            <a:p>
              <a:endParaRPr lang="zh-CN" altLang="en-US" sz="1495" dirty="0">
                <a:solidFill>
                  <a:srgbClr val="000000"/>
                </a:solidFill>
                <a:latin typeface="Arial" panose="020B0604020202020204" pitchFamily="34" charset="0"/>
                <a:sym typeface="Arial" panose="020B0604020202020204" pitchFamily="34" charset="0"/>
              </a:endParaRPr>
            </a:p>
          </p:txBody>
        </p:sp>
        <p:sp>
          <p:nvSpPr>
            <p:cNvPr id="55325" name="文本框 7207"/>
            <p:cNvSpPr/>
            <p:nvPr>
              <p:custDataLst>
                <p:tags r:id="rId22"/>
              </p:custDataLst>
            </p:nvPr>
          </p:nvSpPr>
          <p:spPr>
            <a:xfrm>
              <a:off x="691" y="25"/>
              <a:ext cx="2765" cy="763"/>
            </a:xfrm>
            <a:prstGeom prst="rect">
              <a:avLst/>
            </a:prstGeom>
            <a:noFill/>
            <a:ln w="9525">
              <a:noFill/>
            </a:ln>
          </p:spPr>
          <p:txBody>
            <a:bodyPr wrap="none">
              <a:spAutoFit/>
            </a:bodyPr>
            <a:lstStyle/>
            <a:p>
              <a:r>
                <a:rPr lang="zh-CN" altLang="en-US" sz="189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新能源开发</a:t>
              </a:r>
            </a:p>
          </p:txBody>
        </p:sp>
      </p:grpSp>
      <p:grpSp>
        <p:nvGrpSpPr>
          <p:cNvPr id="43" name="组合 42"/>
          <p:cNvGrpSpPr/>
          <p:nvPr/>
        </p:nvGrpSpPr>
        <p:grpSpPr>
          <a:xfrm>
            <a:off x="650207" y="719522"/>
            <a:ext cx="8421436" cy="48005"/>
            <a:chOff x="3060700" y="4724400"/>
            <a:chExt cx="5955507" cy="31432"/>
          </a:xfrm>
        </p:grpSpPr>
        <p:cxnSp>
          <p:nvCxnSpPr>
            <p:cNvPr id="44" name="直接连接符 43"/>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6" name="图片 270351" descr="中国煤地标识2"/>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101"/>
          <p:cNvSpPr txBox="1"/>
          <p:nvPr/>
        </p:nvSpPr>
        <p:spPr>
          <a:xfrm>
            <a:off x="145637" y="152305"/>
            <a:ext cx="8315325" cy="624205"/>
          </a:xfrm>
          <a:prstGeom prst="rect">
            <a:avLst/>
          </a:prstGeom>
          <a:noFill/>
        </p:spPr>
        <p:txBody>
          <a:bodyPr wrap="square" lIns="96770" tIns="48385" rIns="96770" bIns="48385" rtlCol="0">
            <a:noAutofit/>
          </a:bodyPr>
          <a:lstStyle/>
          <a:p>
            <a:pPr algn="ctr" defTabSz="959485">
              <a:defRPr/>
            </a:pPr>
            <a:r>
              <a:rPr lang="en-US" altLang="zh-CN"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1 </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单位简介</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4109"/>
          <p:cNvSpPr txBox="1"/>
          <p:nvPr/>
        </p:nvSpPr>
        <p:spPr>
          <a:xfrm>
            <a:off x="540445" y="760090"/>
            <a:ext cx="3328916" cy="383182"/>
          </a:xfrm>
          <a:prstGeom prst="rect">
            <a:avLst/>
          </a:prstGeom>
          <a:noFill/>
          <a:ln w="9525">
            <a:noFill/>
          </a:ln>
        </p:spPr>
        <p:txBody>
          <a:bodyPr wrap="square" anchor="t" anchorCtr="0">
            <a:spAutoFit/>
          </a:bodyPr>
          <a:lstStyle/>
          <a:p>
            <a:pPr marL="342900" indent="-342900">
              <a:buFont typeface="Wingdings" panose="05000000000000000000" charset="0"/>
              <a:buChar char="Ø"/>
            </a:pPr>
            <a:r>
              <a:rPr lang="zh-CN" altLang="en-US" sz="189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六</a:t>
            </a:r>
            <a:r>
              <a:rPr lang="zh-CN" altLang="en-US" sz="1890" b="1" dirty="0" smtClean="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大优</a:t>
            </a:r>
            <a:r>
              <a:rPr lang="zh-CN" altLang="en-US" sz="1890" b="1" dirty="0">
                <a:latin typeface="微软雅黑" panose="020B0503020204020204" pitchFamily="34" charset="-122"/>
                <a:ea typeface="微软雅黑" panose="020B0503020204020204" pitchFamily="34" charset="-122"/>
                <a:sym typeface="微软雅黑" panose="020B0503020204020204" pitchFamily="34" charset="-122"/>
              </a:rPr>
              <a:t>势技术及</a:t>
            </a:r>
            <a:r>
              <a:rPr lang="zh-CN" altLang="en-US" sz="189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理论体系</a:t>
            </a:r>
          </a:p>
        </p:txBody>
      </p:sp>
      <p:sp>
        <p:nvSpPr>
          <p:cNvPr id="57345" name="文本框 17417"/>
          <p:cNvSpPr/>
          <p:nvPr>
            <p:custDataLst>
              <p:tags r:id="rId1"/>
            </p:custDataLst>
          </p:nvPr>
        </p:nvSpPr>
        <p:spPr>
          <a:xfrm>
            <a:off x="450374" y="1285161"/>
            <a:ext cx="6217027" cy="1364797"/>
          </a:xfrm>
          <a:prstGeom prst="rect">
            <a:avLst/>
          </a:prstGeom>
          <a:noFill/>
          <a:ln w="19050" cap="flat" cmpd="sng">
            <a:solidFill>
              <a:srgbClr val="2F5496"/>
            </a:solidFill>
            <a:prstDash val="solid"/>
            <a:miter/>
            <a:headEnd type="none" w="med" len="med"/>
            <a:tailEnd type="none" w="med" len="med"/>
          </a:ln>
        </p:spPr>
        <p:txBody>
          <a:bodyPr>
            <a:spAutoFit/>
          </a:bodyPr>
          <a:lstStyle/>
          <a:p>
            <a:pPr marL="342900" indent="-342900" algn="just">
              <a:lnSpc>
                <a:spcPct val="125000"/>
              </a:lnSpc>
            </a:pPr>
            <a:r>
              <a:rPr lang="zh-CN" altLang="en-US" sz="1890" dirty="0">
                <a:solidFill>
                  <a:srgbClr val="2F5496"/>
                </a:solidFill>
                <a:latin typeface="黑体" panose="02010609060101010101" pitchFamily="49" charset="-122"/>
                <a:ea typeface="黑体" panose="02010609060101010101" pitchFamily="49" charset="-122"/>
                <a:sym typeface="微软雅黑" panose="020B0503020204020204" pitchFamily="34" charset="-122"/>
              </a:rPr>
              <a:t>（一</a:t>
            </a:r>
            <a:r>
              <a:rPr lang="zh-CN" altLang="en-US" sz="1890" dirty="0" smtClean="0">
                <a:solidFill>
                  <a:srgbClr val="2F5496"/>
                </a:solidFill>
                <a:latin typeface="黑体" panose="02010609060101010101" pitchFamily="49" charset="-122"/>
                <a:ea typeface="黑体" panose="02010609060101010101" pitchFamily="49" charset="-122"/>
                <a:sym typeface="微软雅黑" panose="020B0503020204020204" pitchFamily="34" charset="-122"/>
              </a:rPr>
              <a:t>）</a:t>
            </a:r>
            <a:r>
              <a:rPr lang="zh-CN" altLang="en-US" sz="1890" dirty="0">
                <a:solidFill>
                  <a:srgbClr val="2F5496"/>
                </a:solidFill>
                <a:latin typeface="黑体" panose="02010609060101010101" pitchFamily="49" charset="-122"/>
                <a:ea typeface="黑体" panose="02010609060101010101" pitchFamily="49" charset="-122"/>
                <a:sym typeface="微软雅黑" panose="020B0503020204020204" pitchFamily="34" charset="-122"/>
              </a:rPr>
              <a:t>煤</a:t>
            </a:r>
            <a:r>
              <a:rPr lang="zh-CN" altLang="en-US" sz="1890" dirty="0" smtClean="0">
                <a:solidFill>
                  <a:srgbClr val="2F5496"/>
                </a:solidFill>
                <a:latin typeface="黑体" panose="02010609060101010101" pitchFamily="49" charset="-122"/>
                <a:ea typeface="黑体" panose="02010609060101010101" pitchFamily="49" charset="-122"/>
                <a:sym typeface="微软雅黑" panose="020B0503020204020204" pitchFamily="34" charset="-122"/>
              </a:rPr>
              <a:t>炭、化</a:t>
            </a:r>
            <a:r>
              <a:rPr lang="zh-CN" altLang="en-US" sz="1890" dirty="0">
                <a:solidFill>
                  <a:srgbClr val="2F5496"/>
                </a:solidFill>
                <a:latin typeface="黑体" panose="02010609060101010101" pitchFamily="49" charset="-122"/>
                <a:ea typeface="黑体" panose="02010609060101010101" pitchFamily="49" charset="-122"/>
                <a:sym typeface="微软雅黑" panose="020B0503020204020204" pitchFamily="34" charset="-122"/>
              </a:rPr>
              <a:t>工矿产资源勘查与开发</a:t>
            </a:r>
          </a:p>
          <a:p>
            <a:pPr marL="342900" indent="-342900" algn="just">
              <a:lnSpc>
                <a:spcPct val="125000"/>
              </a:lnSpc>
              <a:buClr>
                <a:srgbClr val="2F5496"/>
              </a:buClr>
              <a:buFont typeface="Wingdings" panose="05000000000000000000" charset="0"/>
              <a:buChar char="u"/>
            </a:pPr>
            <a:r>
              <a:rPr lang="zh-CN" altLang="en-US" sz="1575" dirty="0">
                <a:solidFill>
                  <a:schemeClr val="tx1"/>
                </a:solidFill>
                <a:latin typeface="黑体" panose="02010609060101010101" pitchFamily="49" charset="-122"/>
                <a:ea typeface="黑体" panose="02010609060101010101" pitchFamily="49" charset="-122"/>
                <a:sym typeface="微软雅黑" panose="020B0503020204020204" pitchFamily="34" charset="-122"/>
              </a:rPr>
              <a:t>中</a:t>
            </a: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国煤炭地质综合勘查理论与技术新体系</a:t>
            </a:r>
          </a:p>
          <a:p>
            <a:pPr indent="0" algn="just">
              <a:lnSpc>
                <a:spcPct val="125000"/>
              </a:lnSpc>
              <a:buClr>
                <a:srgbClr val="2F5496"/>
              </a:buClr>
              <a:buFont typeface="Wingdings" panose="05000000000000000000" charset="0"/>
              <a:buChar char="u"/>
            </a:pPr>
            <a:r>
              <a:rPr lang="en-US" altLang="zh-CN"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 </a:t>
            </a: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煤与煤系矿产协同勘查开发地质关键技术</a:t>
            </a:r>
          </a:p>
          <a:p>
            <a:pPr indent="0" algn="just">
              <a:lnSpc>
                <a:spcPct val="125000"/>
              </a:lnSpc>
              <a:buClr>
                <a:srgbClr val="2F5496"/>
              </a:buClr>
              <a:buFont typeface="Wingdings" panose="05000000000000000000" pitchFamily="2" charset="2"/>
              <a:buChar char="u"/>
            </a:pPr>
            <a:r>
              <a:rPr lang="en-US" altLang="zh-CN"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 </a:t>
            </a: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磷矿、钾盐等化工矿产的成矿理论和勘探开发技</a:t>
            </a:r>
            <a:r>
              <a:rPr lang="zh-CN" altLang="en-US" sz="1575"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术</a:t>
            </a:r>
            <a:endParaRPr lang="en-US" altLang="zh-CN"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57347" name="矩形 6"/>
          <p:cNvSpPr/>
          <p:nvPr>
            <p:custDataLst>
              <p:tags r:id="rId2"/>
            </p:custDataLst>
          </p:nvPr>
        </p:nvSpPr>
        <p:spPr>
          <a:xfrm>
            <a:off x="412869" y="3597950"/>
            <a:ext cx="5931992" cy="595074"/>
          </a:xfrm>
          <a:prstGeom prst="rect">
            <a:avLst/>
          </a:prstGeom>
          <a:noFill/>
          <a:ln w="9525">
            <a:noFill/>
          </a:ln>
        </p:spPr>
        <p:txBody>
          <a:bodyPr anchor="ctr" anchorCtr="0"/>
          <a:lstStyle/>
          <a:p>
            <a:pPr algn="ctr"/>
            <a:endParaRPr lang="zh-CN" altLang="en-US" sz="1495" b="1" dirty="0">
              <a:solidFill>
                <a:srgbClr val="FFFFFF"/>
              </a:solidFill>
              <a:latin typeface="微软雅黑" panose="020B0503020204020204" pitchFamily="34" charset="-122"/>
              <a:sym typeface="微软雅黑" panose="020B0503020204020204" pitchFamily="34" charset="-122"/>
            </a:endParaRPr>
          </a:p>
        </p:txBody>
      </p:sp>
      <p:sp>
        <p:nvSpPr>
          <p:cNvPr id="57348" name="文本框 17417" descr="7b0a20202020227461726765744d6f64756c65223a202270726f636573734f6e6c696e65466f6e7473220a7d0a"/>
          <p:cNvSpPr/>
          <p:nvPr>
            <p:custDataLst>
              <p:tags r:id="rId3"/>
            </p:custDataLst>
          </p:nvPr>
        </p:nvSpPr>
        <p:spPr>
          <a:xfrm>
            <a:off x="450374" y="3271659"/>
            <a:ext cx="6217027" cy="1723965"/>
          </a:xfrm>
          <a:prstGeom prst="rect">
            <a:avLst/>
          </a:prstGeom>
          <a:noFill/>
          <a:ln w="19050" cap="flat" cmpd="sng">
            <a:solidFill>
              <a:srgbClr val="2F5496"/>
            </a:solidFill>
            <a:prstDash val="solid"/>
            <a:miter/>
            <a:headEnd type="none" w="med" len="med"/>
            <a:tailEnd type="none" w="med" len="med"/>
          </a:ln>
        </p:spPr>
        <p:txBody>
          <a:bodyPr/>
          <a:lstStyle/>
          <a:p>
            <a:pPr marL="342900" indent="-342900" algn="just">
              <a:lnSpc>
                <a:spcPct val="125000"/>
              </a:lnSpc>
              <a:buClr>
                <a:srgbClr val="FF0000"/>
              </a:buClr>
            </a:pPr>
            <a:r>
              <a:rPr lang="zh-CN" altLang="en-US" sz="1890" dirty="0">
                <a:solidFill>
                  <a:srgbClr val="2F5496"/>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（二）矿山绿色安全高效开采地质保障</a:t>
            </a: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面向绿色矿山的注浆、煤矸石处理与利用等关键技术</a:t>
            </a: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煤矿采区高精度地球物理勘探技术</a:t>
            </a: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煤矿顶、底</a:t>
            </a:r>
            <a:r>
              <a:rPr lang="zh-CN" altLang="en-US" sz="1575" dirty="0" smtClean="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板水害超前探查治理矿</a:t>
            </a: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井水防治技术</a:t>
            </a:r>
            <a:endParaRPr lang="en-US" altLang="zh-CN"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endParaRP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矿区</a:t>
            </a:r>
            <a:r>
              <a:rPr lang="zh-CN" altLang="en-US" sz="1575" dirty="0" smtClean="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“处废</a:t>
            </a: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、减沉、增载”一体化技术</a:t>
            </a:r>
          </a:p>
        </p:txBody>
      </p:sp>
      <p:pic>
        <p:nvPicPr>
          <p:cNvPr id="57349" name="图片 75" descr="9-4"/>
          <p:cNvPicPr>
            <a:picLocks noChangeAspect="1"/>
          </p:cNvPicPr>
          <p:nvPr>
            <p:custDataLst>
              <p:tags r:id="rId4"/>
            </p:custDataLst>
          </p:nvPr>
        </p:nvPicPr>
        <p:blipFill>
          <a:blip r:embed="rId9"/>
          <a:stretch>
            <a:fillRect/>
          </a:stretch>
        </p:blipFill>
        <p:spPr>
          <a:xfrm>
            <a:off x="6849924" y="672584"/>
            <a:ext cx="2695337" cy="2011502"/>
          </a:xfrm>
          <a:prstGeom prst="rect">
            <a:avLst/>
          </a:prstGeom>
          <a:noFill/>
          <a:ln w="9525">
            <a:noFill/>
          </a:ln>
        </p:spPr>
      </p:pic>
      <p:sp>
        <p:nvSpPr>
          <p:cNvPr id="57350" name="文本框 10253"/>
          <p:cNvSpPr/>
          <p:nvPr>
            <p:custDataLst>
              <p:tags r:id="rId5"/>
            </p:custDataLst>
          </p:nvPr>
        </p:nvSpPr>
        <p:spPr>
          <a:xfrm>
            <a:off x="7634272" y="2706746"/>
            <a:ext cx="2027753" cy="262380"/>
          </a:xfrm>
          <a:prstGeom prst="rect">
            <a:avLst/>
          </a:prstGeom>
          <a:noFill/>
          <a:ln w="9525">
            <a:noFill/>
          </a:ln>
        </p:spPr>
        <p:txBody>
          <a:bodyPr>
            <a:spAutoFit/>
          </a:bodyPr>
          <a:lstStyle/>
          <a:p>
            <a:r>
              <a:rPr lang="zh-CN" altLang="en-US" sz="1105" dirty="0" smtClean="0">
                <a:ea typeface="楷体_GB2312" panose="02010609030101010101" pitchFamily="49" charset="-122"/>
                <a:sym typeface="微软雅黑" panose="020B0503020204020204" pitchFamily="34" charset="-122"/>
              </a:rPr>
              <a:t>采动空</a:t>
            </a:r>
            <a:r>
              <a:rPr lang="zh-CN" altLang="en-US" sz="1105" dirty="0" smtClean="0">
                <a:ea typeface="楷体_GB2312" panose="02010609030101010101" pitchFamily="49" charset="-122"/>
                <a:sym typeface="微软雅黑" panose="020B0503020204020204" pitchFamily="34" charset="-122"/>
              </a:rPr>
              <a:t>间</a:t>
            </a:r>
            <a:r>
              <a:rPr lang="zh-CN" altLang="en-US" sz="1105" dirty="0" smtClean="0">
                <a:latin typeface="Arial" panose="020B0604020202020204" pitchFamily="34" charset="0"/>
                <a:ea typeface="楷体_GB2312" panose="02010609030101010101" pitchFamily="49" charset="-122"/>
                <a:sym typeface="微软雅黑" panose="020B0503020204020204" pitchFamily="34" charset="-122"/>
              </a:rPr>
              <a:t>注</a:t>
            </a:r>
            <a:r>
              <a:rPr lang="zh-CN" altLang="en-US" sz="1105" dirty="0">
                <a:latin typeface="Arial" panose="020B0604020202020204" pitchFamily="34" charset="0"/>
                <a:ea typeface="楷体_GB2312" panose="02010609030101010101" pitchFamily="49" charset="-122"/>
                <a:sym typeface="微软雅黑" panose="020B0503020204020204" pitchFamily="34" charset="-122"/>
              </a:rPr>
              <a:t>浆技</a:t>
            </a:r>
            <a:r>
              <a:rPr lang="zh-CN" altLang="en-US" sz="1105" dirty="0" smtClean="0">
                <a:latin typeface="Arial" panose="020B0604020202020204" pitchFamily="34" charset="0"/>
                <a:ea typeface="楷体_GB2312" panose="02010609030101010101" pitchFamily="49" charset="-122"/>
                <a:sym typeface="微软雅黑" panose="020B0503020204020204" pitchFamily="34" charset="-122"/>
              </a:rPr>
              <a:t>术</a:t>
            </a:r>
            <a:endParaRPr lang="zh-CN" altLang="en-US" sz="1105" b="1" dirty="0">
              <a:solidFill>
                <a:srgbClr val="000000"/>
              </a:solidFill>
              <a:latin typeface="微软雅黑" panose="020B0503020204020204" pitchFamily="34" charset="-122"/>
              <a:sym typeface="微软雅黑" panose="020B0503020204020204" pitchFamily="34" charset="-122"/>
            </a:endParaRPr>
          </a:p>
        </p:txBody>
      </p:sp>
      <p:pic>
        <p:nvPicPr>
          <p:cNvPr id="57351" name="图片 10255"/>
          <p:cNvPicPr>
            <a:picLocks noChangeAspect="1"/>
          </p:cNvPicPr>
          <p:nvPr>
            <p:custDataLst>
              <p:tags r:id="rId6"/>
            </p:custDataLst>
          </p:nvPr>
        </p:nvPicPr>
        <p:blipFill>
          <a:blip r:embed="rId10"/>
          <a:stretch>
            <a:fillRect/>
          </a:stretch>
        </p:blipFill>
        <p:spPr>
          <a:xfrm>
            <a:off x="6926183" y="3017877"/>
            <a:ext cx="2619078" cy="2110264"/>
          </a:xfrm>
          <a:prstGeom prst="rect">
            <a:avLst/>
          </a:prstGeom>
          <a:noFill/>
          <a:ln w="9525">
            <a:noFill/>
          </a:ln>
        </p:spPr>
      </p:pic>
      <p:sp>
        <p:nvSpPr>
          <p:cNvPr id="57352" name="文本框 10254"/>
          <p:cNvSpPr/>
          <p:nvPr>
            <p:custDataLst>
              <p:tags r:id="rId7"/>
            </p:custDataLst>
          </p:nvPr>
        </p:nvSpPr>
        <p:spPr>
          <a:xfrm>
            <a:off x="7286228" y="5110639"/>
            <a:ext cx="2172772" cy="262380"/>
          </a:xfrm>
          <a:prstGeom prst="rect">
            <a:avLst/>
          </a:prstGeom>
          <a:noFill/>
          <a:ln w="9525">
            <a:noFill/>
          </a:ln>
        </p:spPr>
        <p:txBody>
          <a:bodyPr>
            <a:spAutoFit/>
          </a:bodyPr>
          <a:lstStyle/>
          <a:p>
            <a:r>
              <a:rPr lang="zh-CN" altLang="en-US" sz="1105" dirty="0" smtClean="0">
                <a:latin typeface="Arial" panose="020B0604020202020204" pitchFamily="34" charset="0"/>
                <a:ea typeface="楷体_GB2312" panose="02010609030101010101" pitchFamily="49" charset="-122"/>
                <a:sym typeface="微软雅黑" panose="020B0503020204020204" pitchFamily="34" charset="-122"/>
              </a:rPr>
              <a:t>煤</a:t>
            </a:r>
            <a:r>
              <a:rPr lang="zh-CN" altLang="en-US" sz="1105" dirty="0" smtClean="0">
                <a:latin typeface="Arial" panose="020B0604020202020204" pitchFamily="34" charset="0"/>
                <a:ea typeface="楷体_GB2312" panose="02010609030101010101" pitchFamily="49" charset="-122"/>
                <a:sym typeface="微软雅黑" panose="020B0503020204020204" pitchFamily="34" charset="-122"/>
              </a:rPr>
              <a:t>层顶、底板水</a:t>
            </a:r>
            <a:r>
              <a:rPr lang="zh-CN" altLang="en-US" sz="1105" dirty="0">
                <a:latin typeface="Arial" panose="020B0604020202020204" pitchFamily="34" charset="0"/>
                <a:ea typeface="楷体_GB2312" panose="02010609030101010101" pitchFamily="49" charset="-122"/>
                <a:sym typeface="微软雅黑" panose="020B0503020204020204" pitchFamily="34" charset="-122"/>
              </a:rPr>
              <a:t>平分支</a:t>
            </a:r>
            <a:r>
              <a:rPr lang="zh-CN" altLang="en-US" sz="1105" dirty="0" smtClean="0">
                <a:latin typeface="Arial" panose="020B0604020202020204" pitchFamily="34" charset="0"/>
                <a:ea typeface="楷体_GB2312" panose="02010609030101010101" pitchFamily="49" charset="-122"/>
                <a:sym typeface="微软雅黑" panose="020B0503020204020204" pitchFamily="34" charset="-122"/>
              </a:rPr>
              <a:t>井技术</a:t>
            </a:r>
            <a:endParaRPr lang="zh-CN" altLang="en-US" sz="1105" b="1" dirty="0">
              <a:solidFill>
                <a:srgbClr val="000000"/>
              </a:solidFill>
              <a:latin typeface="微软雅黑" panose="020B0503020204020204" pitchFamily="34" charset="-122"/>
              <a:sym typeface="微软雅黑" panose="020B0503020204020204" pitchFamily="34" charset="-122"/>
            </a:endParaRPr>
          </a:p>
        </p:txBody>
      </p:sp>
      <p:grpSp>
        <p:nvGrpSpPr>
          <p:cNvPr id="17" name="组合 16"/>
          <p:cNvGrpSpPr/>
          <p:nvPr/>
        </p:nvGrpSpPr>
        <p:grpSpPr>
          <a:xfrm>
            <a:off x="650207" y="719522"/>
            <a:ext cx="8421436" cy="48005"/>
            <a:chOff x="3060700" y="4724400"/>
            <a:chExt cx="5955507" cy="31432"/>
          </a:xfrm>
        </p:grpSpPr>
        <p:cxnSp>
          <p:nvCxnSpPr>
            <p:cNvPr id="18" name="直接连接符 17"/>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 name="图片 270351" descr="中国煤地标识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01"/>
          <p:cNvSpPr txBox="1"/>
          <p:nvPr/>
        </p:nvSpPr>
        <p:spPr>
          <a:xfrm>
            <a:off x="145637" y="152305"/>
            <a:ext cx="8315325" cy="624205"/>
          </a:xfrm>
          <a:prstGeom prst="rect">
            <a:avLst/>
          </a:prstGeom>
          <a:noFill/>
        </p:spPr>
        <p:txBody>
          <a:bodyPr wrap="square" lIns="96770" tIns="48385" rIns="96770" bIns="48385" rtlCol="0">
            <a:noAutofit/>
          </a:bodyPr>
          <a:lstStyle/>
          <a:p>
            <a:pPr algn="ctr" defTabSz="959485">
              <a:defRPr/>
            </a:pPr>
            <a:r>
              <a:rPr lang="en-US" altLang="zh-CN"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1 </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单位简介</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矩形 6"/>
          <p:cNvSpPr/>
          <p:nvPr>
            <p:custDataLst>
              <p:tags r:id="rId1"/>
            </p:custDataLst>
          </p:nvPr>
        </p:nvSpPr>
        <p:spPr>
          <a:xfrm>
            <a:off x="422870" y="1312664"/>
            <a:ext cx="4384298" cy="596325"/>
          </a:xfrm>
          <a:prstGeom prst="rect">
            <a:avLst/>
          </a:prstGeom>
          <a:noFill/>
          <a:ln w="9525">
            <a:noFill/>
          </a:ln>
        </p:spPr>
        <p:txBody>
          <a:bodyPr anchor="ctr" anchorCtr="0"/>
          <a:lstStyle/>
          <a:p>
            <a:pPr algn="ctr"/>
            <a:endParaRPr lang="zh-CN" altLang="en-US" sz="1495" b="1" dirty="0">
              <a:solidFill>
                <a:srgbClr val="FFFFFF"/>
              </a:solidFill>
              <a:latin typeface="微软雅黑" panose="020B0503020204020204" pitchFamily="34" charset="-122"/>
              <a:sym typeface="微软雅黑" panose="020B0503020204020204" pitchFamily="34" charset="-122"/>
            </a:endParaRPr>
          </a:p>
        </p:txBody>
      </p:sp>
      <p:pic>
        <p:nvPicPr>
          <p:cNvPr id="58371" name="图片 69" descr="取热不取水技术5"/>
          <p:cNvPicPr>
            <a:picLocks noChangeAspect="1"/>
          </p:cNvPicPr>
          <p:nvPr>
            <p:custDataLst>
              <p:tags r:id="rId2"/>
            </p:custDataLst>
          </p:nvPr>
        </p:nvPicPr>
        <p:blipFill>
          <a:blip r:embed="rId9"/>
          <a:stretch>
            <a:fillRect/>
          </a:stretch>
        </p:blipFill>
        <p:spPr>
          <a:xfrm>
            <a:off x="6587141" y="3271409"/>
            <a:ext cx="2414052" cy="1663958"/>
          </a:xfrm>
          <a:prstGeom prst="rect">
            <a:avLst/>
          </a:prstGeom>
          <a:noFill/>
          <a:ln w="9525">
            <a:noFill/>
          </a:ln>
        </p:spPr>
      </p:pic>
      <p:sp>
        <p:nvSpPr>
          <p:cNvPr id="58372" name="文本框 12300"/>
          <p:cNvSpPr/>
          <p:nvPr>
            <p:custDataLst>
              <p:tags r:id="rId3"/>
            </p:custDataLst>
          </p:nvPr>
        </p:nvSpPr>
        <p:spPr>
          <a:xfrm>
            <a:off x="6692154" y="5050631"/>
            <a:ext cx="2204026" cy="261620"/>
          </a:xfrm>
          <a:prstGeom prst="rect">
            <a:avLst/>
          </a:prstGeom>
          <a:noFill/>
          <a:ln w="9525">
            <a:noFill/>
          </a:ln>
        </p:spPr>
        <p:txBody>
          <a:bodyPr>
            <a:spAutoFit/>
          </a:bodyPr>
          <a:lstStyle/>
          <a:p>
            <a:r>
              <a:rPr lang="zh-CN" altLang="en-US" sz="1105" dirty="0">
                <a:latin typeface="Arial" panose="020B0604020202020204" pitchFamily="34" charset="0"/>
                <a:ea typeface="楷体_GB2312" panose="02010609030101010101" pitchFamily="49" charset="-122"/>
                <a:sym typeface="微软雅黑" panose="020B0503020204020204" pitchFamily="34" charset="-122"/>
              </a:rPr>
              <a:t>“取热不取水”U型对</a:t>
            </a:r>
            <a:r>
              <a:rPr lang="zh-CN" altLang="en-US" sz="1105" dirty="0" smtClean="0">
                <a:latin typeface="Arial" panose="020B0604020202020204" pitchFamily="34" charset="0"/>
                <a:ea typeface="楷体_GB2312" panose="02010609030101010101" pitchFamily="49" charset="-122"/>
                <a:sym typeface="微软雅黑" panose="020B0503020204020204" pitchFamily="34" charset="-122"/>
              </a:rPr>
              <a:t>接技术</a:t>
            </a:r>
            <a:endParaRPr lang="zh-CN" altLang="en-US" sz="1105" b="1" dirty="0">
              <a:solidFill>
                <a:srgbClr val="000000"/>
              </a:solidFill>
              <a:latin typeface="微软雅黑" panose="020B0503020204020204" pitchFamily="34" charset="-122"/>
              <a:sym typeface="微软雅黑" panose="020B0503020204020204" pitchFamily="34" charset="-122"/>
            </a:endParaRPr>
          </a:p>
        </p:txBody>
      </p:sp>
      <p:sp>
        <p:nvSpPr>
          <p:cNvPr id="58380" name="文本框 17417"/>
          <p:cNvSpPr/>
          <p:nvPr>
            <p:custDataLst>
              <p:tags r:id="rId4"/>
            </p:custDataLst>
          </p:nvPr>
        </p:nvSpPr>
        <p:spPr>
          <a:xfrm>
            <a:off x="450374" y="1116161"/>
            <a:ext cx="5115139" cy="1364797"/>
          </a:xfrm>
          <a:prstGeom prst="rect">
            <a:avLst/>
          </a:prstGeom>
          <a:noFill/>
          <a:ln w="19050" cap="flat" cmpd="sng">
            <a:solidFill>
              <a:srgbClr val="2F5496"/>
            </a:solidFill>
            <a:prstDash val="solid"/>
            <a:miter/>
            <a:headEnd type="none" w="med" len="med"/>
            <a:tailEnd type="none" w="med" len="med"/>
          </a:ln>
        </p:spPr>
        <p:txBody>
          <a:bodyPr wrap="square">
            <a:spAutoFit/>
          </a:bodyPr>
          <a:lstStyle/>
          <a:p>
            <a:pPr marL="342900" indent="-342900" algn="just">
              <a:lnSpc>
                <a:spcPct val="125000"/>
              </a:lnSpc>
              <a:buClr>
                <a:srgbClr val="FF0000"/>
              </a:buClr>
            </a:pPr>
            <a:r>
              <a:rPr lang="zh-CN" altLang="en-US" sz="1890" dirty="0">
                <a:solidFill>
                  <a:srgbClr val="2F5496"/>
                </a:solidFill>
                <a:latin typeface="黑体" panose="02010609060101010101" pitchFamily="49" charset="-122"/>
                <a:ea typeface="黑体" panose="02010609060101010101" pitchFamily="49" charset="-122"/>
                <a:sym typeface="微软雅黑" panose="020B0503020204020204" pitchFamily="34" charset="-122"/>
              </a:rPr>
              <a:t>（三）生态地质勘查与环境治理修复</a:t>
            </a: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矿山生态环境治理修复技术体</a:t>
            </a:r>
            <a:r>
              <a:rPr lang="zh-CN" altLang="en-US" sz="1575"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系与生</a:t>
            </a: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态地质层理</a:t>
            </a:r>
            <a:r>
              <a:rPr lang="zh-CN" altLang="en-US" sz="1575"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论</a:t>
            </a:r>
            <a:endParaRPr lang="en-US" altLang="zh-CN"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endParaRPr>
          </a:p>
          <a:p>
            <a:pPr marL="342900" indent="-342900" algn="just">
              <a:lnSpc>
                <a:spcPct val="125000"/>
              </a:lnSpc>
              <a:buClr>
                <a:srgbClr val="2F5496"/>
              </a:buClr>
              <a:buFont typeface="Wingdings" panose="05000000000000000000" pitchFamily="2" charset="2"/>
              <a:buChar char="u"/>
            </a:pPr>
            <a:r>
              <a:rPr lang="zh-CN" altLang="en-US" sz="1575"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煤</a:t>
            </a: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火勘探、监测与灭火工程技术</a:t>
            </a:r>
            <a:endParaRPr lang="en-US" altLang="zh-CN"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endParaRP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矿山水污染治理技</a:t>
            </a:r>
            <a:r>
              <a:rPr lang="zh-CN" altLang="en-US" sz="1575"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术</a:t>
            </a:r>
            <a:endParaRPr lang="en-US" altLang="zh-CN"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58381" name="文本框 17417"/>
          <p:cNvSpPr/>
          <p:nvPr>
            <p:custDataLst>
              <p:tags r:id="rId5"/>
            </p:custDataLst>
          </p:nvPr>
        </p:nvSpPr>
        <p:spPr>
          <a:xfrm>
            <a:off x="450374" y="3200113"/>
            <a:ext cx="5115139" cy="2020504"/>
          </a:xfrm>
          <a:prstGeom prst="rect">
            <a:avLst/>
          </a:prstGeom>
          <a:noFill/>
          <a:ln w="19050" cap="flat" cmpd="sng">
            <a:solidFill>
              <a:srgbClr val="2F5496"/>
            </a:solidFill>
            <a:prstDash val="solid"/>
            <a:miter/>
            <a:headEnd type="none" w="med" len="med"/>
            <a:tailEnd type="none" w="med" len="med"/>
          </a:ln>
        </p:spPr>
        <p:txBody>
          <a:bodyPr/>
          <a:lstStyle/>
          <a:p>
            <a:pPr marL="342900" indent="-342900" algn="just">
              <a:lnSpc>
                <a:spcPct val="125000"/>
              </a:lnSpc>
              <a:buClr>
                <a:srgbClr val="FF0000"/>
              </a:buClr>
            </a:pPr>
            <a:r>
              <a:rPr lang="zh-CN" altLang="en-US" sz="1890" dirty="0">
                <a:solidFill>
                  <a:srgbClr val="2F5496"/>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（四）清洁能源勘查与开</a:t>
            </a:r>
            <a:r>
              <a:rPr lang="zh-CN" altLang="en-US" sz="1890" dirty="0" smtClean="0">
                <a:solidFill>
                  <a:srgbClr val="2F5496"/>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发利用</a:t>
            </a:r>
            <a:endParaRPr lang="zh-CN" altLang="en-US" sz="1890" dirty="0">
              <a:solidFill>
                <a:srgbClr val="2F5496"/>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endParaRP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地热、可燃冰、煤</a:t>
            </a:r>
            <a:r>
              <a:rPr lang="zh-CN" altLang="en-US" sz="1575" dirty="0" smtClean="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系气</a:t>
            </a: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等清洁能源的勘查与开发</a:t>
            </a:r>
            <a:endParaRPr lang="en-US" altLang="zh-CN"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endParaRP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中深层地热能“取热不取水”开发利用技术</a:t>
            </a: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大口径“S”型丛式定向井储气库钻井技术</a:t>
            </a:r>
            <a:endParaRPr lang="en-US" altLang="zh-CN"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endParaRPr>
          </a:p>
          <a:p>
            <a:pPr marL="342900" indent="-342900" algn="just">
              <a:lnSpc>
                <a:spcPct val="125000"/>
              </a:lnSpc>
              <a:buClr>
                <a:srgbClr val="2F5496"/>
              </a:buClr>
              <a:buFont typeface="Wingdings" panose="05000000000000000000" pitchFamily="2" charset="2"/>
              <a:buChar char="u"/>
            </a:pPr>
            <a:r>
              <a:rPr lang="zh-CN" altLang="en-US" sz="1575" dirty="0" smtClean="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煤炭清洁利用综合地</a:t>
            </a: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质技术</a:t>
            </a:r>
          </a:p>
        </p:txBody>
      </p:sp>
      <p:pic>
        <p:nvPicPr>
          <p:cNvPr id="3" name="图片 2"/>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a:off x="5781294" y="1112218"/>
            <a:ext cx="3705170" cy="1591371"/>
          </a:xfrm>
          <a:prstGeom prst="rect">
            <a:avLst/>
          </a:prstGeom>
        </p:spPr>
      </p:pic>
      <p:sp>
        <p:nvSpPr>
          <p:cNvPr id="4" name="矩形 3"/>
          <p:cNvSpPr/>
          <p:nvPr>
            <p:custDataLst>
              <p:tags r:id="rId7"/>
            </p:custDataLst>
          </p:nvPr>
        </p:nvSpPr>
        <p:spPr>
          <a:xfrm>
            <a:off x="6336216" y="2823888"/>
            <a:ext cx="2300630" cy="262380"/>
          </a:xfrm>
          <a:prstGeom prst="rect">
            <a:avLst/>
          </a:prstGeom>
        </p:spPr>
        <p:txBody>
          <a:bodyPr wrap="none">
            <a:spAutoFit/>
          </a:bodyPr>
          <a:lstStyle/>
          <a:p>
            <a:r>
              <a:rPr lang="zh-CN" altLang="en-US" sz="1105" dirty="0" smtClean="0">
                <a:latin typeface="Arial" panose="020B0604020202020204" pitchFamily="34" charset="0"/>
                <a:ea typeface="楷体_GB2312" panose="02010609030101010101" pitchFamily="49" charset="-122"/>
              </a:rPr>
              <a:t>某矿</a:t>
            </a:r>
            <a:r>
              <a:rPr lang="zh-CN" altLang="en-US" sz="1105" dirty="0">
                <a:latin typeface="Arial" panose="020B0604020202020204" pitchFamily="34" charset="0"/>
                <a:ea typeface="楷体_GB2312" panose="02010609030101010101" pitchFamily="49" charset="-122"/>
              </a:rPr>
              <a:t>区关闭矿山地质环境治理对比</a:t>
            </a:r>
          </a:p>
        </p:txBody>
      </p:sp>
      <p:grpSp>
        <p:nvGrpSpPr>
          <p:cNvPr id="16" name="组合 15"/>
          <p:cNvGrpSpPr/>
          <p:nvPr/>
        </p:nvGrpSpPr>
        <p:grpSpPr>
          <a:xfrm>
            <a:off x="650207" y="719522"/>
            <a:ext cx="8421436" cy="48005"/>
            <a:chOff x="3060700" y="4724400"/>
            <a:chExt cx="5955507" cy="31432"/>
          </a:xfrm>
        </p:grpSpPr>
        <p:cxnSp>
          <p:nvCxnSpPr>
            <p:cNvPr id="17" name="直接连接符 16"/>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9" name="图片 270351" descr="中国煤地标识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01"/>
          <p:cNvSpPr txBox="1"/>
          <p:nvPr/>
        </p:nvSpPr>
        <p:spPr>
          <a:xfrm>
            <a:off x="145637" y="152305"/>
            <a:ext cx="8315325" cy="624205"/>
          </a:xfrm>
          <a:prstGeom prst="rect">
            <a:avLst/>
          </a:prstGeom>
          <a:noFill/>
        </p:spPr>
        <p:txBody>
          <a:bodyPr wrap="square" lIns="96770" tIns="48385" rIns="96770" bIns="48385" rtlCol="0">
            <a:noAutofit/>
          </a:bodyPr>
          <a:lstStyle/>
          <a:p>
            <a:pPr algn="ctr" defTabSz="959485">
              <a:defRPr/>
            </a:pPr>
            <a:r>
              <a:rPr lang="en-US" altLang="zh-CN"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1 </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单位简介</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图片 13324" descr="1-2 球幕"/>
          <p:cNvPicPr>
            <a:picLocks noChangeAspect="1"/>
          </p:cNvPicPr>
          <p:nvPr>
            <p:custDataLst>
              <p:tags r:id="rId1"/>
            </p:custDataLst>
          </p:nvPr>
        </p:nvPicPr>
        <p:blipFill>
          <a:blip r:embed="rId7"/>
          <a:stretch>
            <a:fillRect/>
          </a:stretch>
        </p:blipFill>
        <p:spPr>
          <a:xfrm>
            <a:off x="6861175" y="852607"/>
            <a:ext cx="2700338" cy="2031504"/>
          </a:xfrm>
          <a:prstGeom prst="rect">
            <a:avLst/>
          </a:prstGeom>
          <a:noFill/>
          <a:ln w="9525">
            <a:noFill/>
          </a:ln>
        </p:spPr>
      </p:pic>
      <p:sp>
        <p:nvSpPr>
          <p:cNvPr id="59396" name="文本框 13326"/>
          <p:cNvSpPr/>
          <p:nvPr>
            <p:custDataLst>
              <p:tags r:id="rId2"/>
            </p:custDataLst>
          </p:nvPr>
        </p:nvSpPr>
        <p:spPr>
          <a:xfrm>
            <a:off x="7757537" y="2884111"/>
            <a:ext cx="907613" cy="261620"/>
          </a:xfrm>
          <a:prstGeom prst="rect">
            <a:avLst/>
          </a:prstGeom>
          <a:noFill/>
          <a:ln w="9525">
            <a:noFill/>
          </a:ln>
        </p:spPr>
        <p:txBody>
          <a:bodyPr>
            <a:spAutoFit/>
          </a:bodyPr>
          <a:lstStyle/>
          <a:p>
            <a:r>
              <a:rPr lang="zh-CN" altLang="en-US" sz="1105" dirty="0">
                <a:latin typeface="Arial" panose="020B0604020202020204" pitchFamily="34" charset="0"/>
                <a:ea typeface="楷体_GB2312" panose="02010609030101010101" pitchFamily="49" charset="-122"/>
                <a:sym typeface="微软雅黑" panose="020B0503020204020204" pitchFamily="34" charset="-122"/>
              </a:rPr>
              <a:t>大数据中心</a:t>
            </a:r>
            <a:endParaRPr lang="zh-CN" altLang="en-US" sz="1105" b="1" dirty="0">
              <a:solidFill>
                <a:srgbClr val="000000"/>
              </a:solidFill>
              <a:latin typeface="微软雅黑" panose="020B0503020204020204" pitchFamily="34" charset="-122"/>
              <a:sym typeface="微软雅黑" panose="020B0503020204020204" pitchFamily="34" charset="-122"/>
            </a:endParaRPr>
          </a:p>
        </p:txBody>
      </p:sp>
      <p:sp>
        <p:nvSpPr>
          <p:cNvPr id="59398" name="文本框 13327"/>
          <p:cNvSpPr/>
          <p:nvPr>
            <p:custDataLst>
              <p:tags r:id="rId3"/>
            </p:custDataLst>
          </p:nvPr>
        </p:nvSpPr>
        <p:spPr>
          <a:xfrm>
            <a:off x="6969330" y="4824809"/>
            <a:ext cx="2585323" cy="432426"/>
          </a:xfrm>
          <a:prstGeom prst="rect">
            <a:avLst/>
          </a:prstGeom>
          <a:noFill/>
          <a:ln w="9525">
            <a:noFill/>
          </a:ln>
        </p:spPr>
        <p:txBody>
          <a:bodyPr>
            <a:spAutoFit/>
          </a:bodyPr>
          <a:lstStyle/>
          <a:p>
            <a:r>
              <a:rPr lang="zh-CN" altLang="en-US" sz="1105" dirty="0">
                <a:ea typeface="楷体_GB2312" panose="02010609030101010101" pitchFamily="49" charset="-122"/>
                <a:sym typeface="微软雅黑" panose="020B0503020204020204" pitchFamily="34" charset="-122"/>
              </a:rPr>
              <a:t>山</a:t>
            </a:r>
            <a:r>
              <a:rPr lang="zh-CN" altLang="en-US" sz="1105" dirty="0" smtClean="0">
                <a:ea typeface="楷体_GB2312" panose="02010609030101010101" pitchFamily="49" charset="-122"/>
                <a:sym typeface="微软雅黑" panose="020B0503020204020204" pitchFamily="34" charset="-122"/>
              </a:rPr>
              <a:t>东笏山救援中成功打通生命通道</a:t>
            </a:r>
            <a:endParaRPr lang="en-US" altLang="zh-CN" sz="1105" dirty="0" smtClean="0">
              <a:ea typeface="楷体_GB2312" panose="02010609030101010101" pitchFamily="49" charset="-122"/>
              <a:sym typeface="微软雅黑" panose="020B0503020204020204" pitchFamily="34" charset="-122"/>
            </a:endParaRPr>
          </a:p>
          <a:p>
            <a:pPr algn="ctr"/>
            <a:r>
              <a:rPr lang="zh-CN" altLang="en-US" sz="1105" dirty="0" smtClean="0">
                <a:ea typeface="楷体_GB2312" panose="02010609030101010101" pitchFamily="49" charset="-122"/>
                <a:sym typeface="微软雅黑" panose="020B0503020204020204" pitchFamily="34" charset="-122"/>
              </a:rPr>
              <a:t>荣立二等功</a:t>
            </a:r>
            <a:endParaRPr lang="zh-CN" altLang="en-US" sz="1105" b="1" dirty="0">
              <a:solidFill>
                <a:srgbClr val="000000"/>
              </a:solidFill>
              <a:latin typeface="微软雅黑" panose="020B0503020204020204" pitchFamily="34" charset="-122"/>
              <a:sym typeface="微软雅黑" panose="020B0503020204020204" pitchFamily="34" charset="-122"/>
            </a:endParaRPr>
          </a:p>
        </p:txBody>
      </p:sp>
      <p:sp>
        <p:nvSpPr>
          <p:cNvPr id="59401" name="文本框 17417"/>
          <p:cNvSpPr/>
          <p:nvPr>
            <p:custDataLst>
              <p:tags r:id="rId4"/>
            </p:custDataLst>
          </p:nvPr>
        </p:nvSpPr>
        <p:spPr>
          <a:xfrm>
            <a:off x="450374" y="1092637"/>
            <a:ext cx="6217027" cy="1716405"/>
          </a:xfrm>
          <a:prstGeom prst="rect">
            <a:avLst/>
          </a:prstGeom>
          <a:noFill/>
          <a:ln w="19050" cap="flat" cmpd="sng">
            <a:solidFill>
              <a:srgbClr val="2F5496"/>
            </a:solidFill>
            <a:prstDash val="solid"/>
            <a:miter/>
            <a:headEnd type="none" w="med" len="med"/>
            <a:tailEnd type="none" w="med" len="med"/>
          </a:ln>
        </p:spPr>
        <p:txBody>
          <a:bodyPr>
            <a:spAutoFit/>
          </a:bodyPr>
          <a:lstStyle/>
          <a:p>
            <a:pPr marL="342900" indent="-342900" algn="just">
              <a:lnSpc>
                <a:spcPct val="125000"/>
              </a:lnSpc>
              <a:buClr>
                <a:srgbClr val="FF0000"/>
              </a:buClr>
            </a:pPr>
            <a:r>
              <a:rPr lang="zh-CN" altLang="en-US" sz="1890" dirty="0">
                <a:solidFill>
                  <a:srgbClr val="2F5496"/>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90" dirty="0">
                <a:solidFill>
                  <a:srgbClr val="2F5496"/>
                </a:solidFill>
                <a:latin typeface="黑体" panose="02010609060101010101" pitchFamily="49" charset="-122"/>
                <a:ea typeface="黑体" panose="02010609060101010101" pitchFamily="49" charset="-122"/>
                <a:sym typeface="微软雅黑" panose="020B0503020204020204" pitchFamily="34" charset="-122"/>
              </a:rPr>
              <a:t>五）地理信息技术与服务</a:t>
            </a:r>
          </a:p>
          <a:p>
            <a:pPr marL="342900" indent="-342900" algn="just">
              <a:lnSpc>
                <a:spcPct val="130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透明地质云服务、三维地质建模等地理信息系统</a:t>
            </a:r>
            <a:endParaRPr lang="en-US" altLang="zh-CN"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endParaRPr>
          </a:p>
          <a:p>
            <a:pPr marL="342900" indent="-342900" algn="just">
              <a:lnSpc>
                <a:spcPct val="130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矿山地质勘查数字化、智慧矿山地质保障技术</a:t>
            </a:r>
            <a:endParaRPr lang="en-US" altLang="zh-CN"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endParaRPr>
          </a:p>
          <a:p>
            <a:pPr marL="342900" indent="-342900" algn="just">
              <a:lnSpc>
                <a:spcPct val="130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煤炭资源大数据中心</a:t>
            </a:r>
          </a:p>
          <a:p>
            <a:pPr marL="342900" indent="-342900" algn="just">
              <a:lnSpc>
                <a:spcPct val="130000"/>
              </a:lnSpc>
              <a:buClr>
                <a:srgbClr val="2F5496"/>
              </a:buClr>
              <a:buFont typeface="Wingdings" panose="05000000000000000000" pitchFamily="2" charset="2"/>
              <a:buChar char="u"/>
            </a:pPr>
            <a:r>
              <a:rPr lang="zh-CN" altLang="en-US" sz="1575"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空天地时一</a:t>
            </a:r>
            <a:r>
              <a:rPr lang="zh-CN" altLang="en-US"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rPr>
              <a:t>体化地质灾害监测预警系统</a:t>
            </a:r>
            <a:endParaRPr lang="en-US" altLang="zh-CN" sz="1575" dirty="0">
              <a:solidFill>
                <a:srgbClr val="000000"/>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59402" name="文本框 17417"/>
          <p:cNvSpPr/>
          <p:nvPr>
            <p:custDataLst>
              <p:tags r:id="rId5"/>
            </p:custDataLst>
          </p:nvPr>
        </p:nvSpPr>
        <p:spPr>
          <a:xfrm>
            <a:off x="450374" y="3231654"/>
            <a:ext cx="6217027" cy="1723965"/>
          </a:xfrm>
          <a:prstGeom prst="rect">
            <a:avLst/>
          </a:prstGeom>
          <a:noFill/>
          <a:ln w="19050" cap="flat" cmpd="sng">
            <a:solidFill>
              <a:srgbClr val="2F5496"/>
            </a:solidFill>
            <a:prstDash val="solid"/>
            <a:miter/>
            <a:headEnd type="none" w="med" len="med"/>
            <a:tailEnd type="none" w="med" len="med"/>
          </a:ln>
        </p:spPr>
        <p:txBody>
          <a:bodyPr/>
          <a:lstStyle/>
          <a:p>
            <a:pPr marL="342900" indent="-342900" algn="just">
              <a:lnSpc>
                <a:spcPct val="125000"/>
              </a:lnSpc>
              <a:buClr>
                <a:srgbClr val="FF0000"/>
              </a:buClr>
            </a:pPr>
            <a:r>
              <a:rPr lang="zh-CN" altLang="en-US" sz="1890" dirty="0">
                <a:solidFill>
                  <a:srgbClr val="2F5496"/>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（六）矿山钻探抢险救援</a:t>
            </a: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快速小孔径生命救援通道钻探</a:t>
            </a:r>
            <a:endParaRPr lang="en-US" altLang="zh-CN"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endParaRP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大孔径升井通道快速钻进技术</a:t>
            </a:r>
            <a:endParaRPr lang="en-US" altLang="zh-CN"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endParaRP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“五大关键技术”和“十二项工艺”完整钻孔救援技术体系</a:t>
            </a:r>
            <a:endParaRPr lang="en-US" altLang="zh-CN"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endParaRPr>
          </a:p>
          <a:p>
            <a:pPr marL="342900" indent="-342900" algn="just">
              <a:lnSpc>
                <a:spcPct val="125000"/>
              </a:lnSpc>
              <a:buClr>
                <a:srgbClr val="2F5496"/>
              </a:buClr>
              <a:buFont typeface="Wingdings" panose="05000000000000000000" pitchFamily="2" charset="2"/>
              <a:buChar char="u"/>
            </a:pPr>
            <a:r>
              <a:rPr lang="zh-CN" altLang="en-US" sz="1575" dirty="0">
                <a:solidFill>
                  <a:srgbClr val="000000"/>
                </a:solidFill>
                <a:latin typeface="黑体" panose="02010609060101010101" pitchFamily="49" charset="-122"/>
                <a:ea typeface="黑体" panose="02010609060101010101" pitchFamily="49" charset="-122"/>
                <a:cs typeface="微软雅黑" panose="020B0503020204020204" pitchFamily="34" charset="-122"/>
                <a:sym typeface="微软雅黑" panose="020B0503020204020204" pitchFamily="34" charset="-122"/>
              </a:rPr>
              <a:t>矿山地质灾害救援、治理技术</a:t>
            </a:r>
          </a:p>
        </p:txBody>
      </p:sp>
      <p:grpSp>
        <p:nvGrpSpPr>
          <p:cNvPr id="15" name="组合 14"/>
          <p:cNvGrpSpPr/>
          <p:nvPr/>
        </p:nvGrpSpPr>
        <p:grpSpPr>
          <a:xfrm>
            <a:off x="650207" y="719522"/>
            <a:ext cx="8421436" cy="48005"/>
            <a:chOff x="3060700" y="4724400"/>
            <a:chExt cx="5955507" cy="31432"/>
          </a:xfrm>
        </p:grpSpPr>
        <p:cxnSp>
          <p:nvCxnSpPr>
            <p:cNvPr id="16" name="直接连接符 15"/>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图片 270351" descr="中国煤地标识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01"/>
          <p:cNvSpPr txBox="1"/>
          <p:nvPr/>
        </p:nvSpPr>
        <p:spPr>
          <a:xfrm>
            <a:off x="145637" y="152305"/>
            <a:ext cx="8315325" cy="624205"/>
          </a:xfrm>
          <a:prstGeom prst="rect">
            <a:avLst/>
          </a:prstGeom>
          <a:noFill/>
        </p:spPr>
        <p:txBody>
          <a:bodyPr wrap="square" lIns="96770" tIns="48385" rIns="96770" bIns="48385" rtlCol="0">
            <a:noAutofit/>
          </a:bodyPr>
          <a:lstStyle/>
          <a:p>
            <a:pPr algn="ctr" defTabSz="959485">
              <a:defRPr/>
            </a:pPr>
            <a:r>
              <a:rPr lang="en-US" altLang="zh-CN"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1 </a:t>
            </a:r>
            <a:r>
              <a:rPr lang="zh-CN" altLang="en-US" sz="2800" dirty="0" smtClean="0">
                <a:solidFill>
                  <a:srgbClr val="1608CE"/>
                </a:solidFill>
                <a:latin typeface="黑体" panose="02010609060101010101" pitchFamily="49" charset="-122"/>
                <a:ea typeface="黑体" panose="02010609060101010101" pitchFamily="49" charset="-122"/>
                <a:sym typeface="Arial" panose="020B0604020202020204" pitchFamily="34" charset="0"/>
              </a:rPr>
              <a:t>单位简介</a:t>
            </a:r>
            <a:endParaRPr lang="zh-CN" altLang="en-US" sz="2800" dirty="0">
              <a:latin typeface="黑体" panose="02010609060101010101" pitchFamily="49" charset="-122"/>
              <a:ea typeface="黑体" panose="02010609060101010101" pitchFamily="49" charset="-122"/>
              <a:sym typeface="Arial" panose="020B0604020202020204" pitchFamily="34" charset="0"/>
            </a:endParaRPr>
          </a:p>
        </p:txBody>
      </p:sp>
      <p:sp>
        <p:nvSpPr>
          <p:cNvPr id="20" name="矩形 19"/>
          <p:cNvSpPr/>
          <p:nvPr/>
        </p:nvSpPr>
        <p:spPr>
          <a:xfrm>
            <a:off x="6918682" y="3145731"/>
            <a:ext cx="2406739" cy="1570830"/>
          </a:xfrm>
          <a:prstGeom prst="rect">
            <a:avLst/>
          </a:prstGeom>
          <a:blipFill rotWithShape="1">
            <a:blip r:embed="rId9"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70351" descr="中国煤地标识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637" y="82929"/>
            <a:ext cx="504570" cy="64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3"/>
          <p:cNvGrpSpPr/>
          <p:nvPr/>
        </p:nvGrpSpPr>
        <p:grpSpPr>
          <a:xfrm>
            <a:off x="485" y="1595895"/>
            <a:ext cx="9720730" cy="1814432"/>
            <a:chOff x="170694" y="177982"/>
            <a:chExt cx="3936003" cy="781165"/>
          </a:xfrm>
        </p:grpSpPr>
        <p:sp>
          <p:nvSpPr>
            <p:cNvPr id="14" name="等腰三角形 13"/>
            <p:cNvSpPr/>
            <p:nvPr/>
          </p:nvSpPr>
          <p:spPr>
            <a:xfrm>
              <a:off x="1233863" y="177982"/>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5" name="等腰三角形 14"/>
            <p:cNvSpPr/>
            <p:nvPr/>
          </p:nvSpPr>
          <p:spPr>
            <a:xfrm flipV="1">
              <a:off x="200258" y="602633"/>
              <a:ext cx="355284" cy="35651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6" name="矩形 15"/>
            <p:cNvSpPr/>
            <p:nvPr/>
          </p:nvSpPr>
          <p:spPr>
            <a:xfrm>
              <a:off x="170694" y="261768"/>
              <a:ext cx="3936003" cy="611981"/>
            </a:xfrm>
            <a:prstGeom prst="rect">
              <a:avLst/>
            </a:prstGeom>
            <a:solidFill>
              <a:srgbClr val="1AB5E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7" name="平行四边形 16"/>
            <p:cNvSpPr/>
            <p:nvPr/>
          </p:nvSpPr>
          <p:spPr>
            <a:xfrm>
              <a:off x="376965" y="178257"/>
              <a:ext cx="1036076" cy="779005"/>
            </a:xfrm>
            <a:prstGeom prst="parallelogram">
              <a:avLst>
                <a:gd name="adj" fmla="val 48207"/>
              </a:avLst>
            </a:prstGeom>
            <a:solidFill>
              <a:srgbClr val="FF8A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685800" fontAlgn="auto">
                <a:spcBef>
                  <a:spcPts val="0"/>
                </a:spcBef>
                <a:spcAft>
                  <a:spcPts val="0"/>
                </a:spcAft>
                <a:defRPr/>
              </a:pPr>
              <a:endParaRPr lang="zh-CN" altLang="en-US" sz="1350">
                <a:solidFill>
                  <a:prstClr val="white"/>
                </a:solidFill>
                <a:latin typeface="Calibri" panose="020F0502020204030204"/>
                <a:ea typeface="宋体" panose="02010600030101010101" pitchFamily="2" charset="-122"/>
                <a:cs typeface="+mn-ea"/>
                <a:sym typeface="+mn-lt"/>
              </a:endParaRPr>
            </a:p>
          </p:txBody>
        </p:sp>
        <p:sp>
          <p:nvSpPr>
            <p:cNvPr id="18" name="文本框 6"/>
            <p:cNvSpPr txBox="1"/>
            <p:nvPr/>
          </p:nvSpPr>
          <p:spPr>
            <a:xfrm>
              <a:off x="650907" y="284178"/>
              <a:ext cx="569115" cy="559763"/>
            </a:xfrm>
            <a:prstGeom prst="rect">
              <a:avLst/>
            </a:prstGeom>
            <a:noFill/>
          </p:spPr>
          <p:txBody>
            <a:bodyPr wrap="square" lIns="68567" tIns="34283" rIns="68567" bIns="34283" rtlCol="0">
              <a:spAutoFit/>
            </a:bodyPr>
            <a:lstStyle/>
            <a:p>
              <a:pPr defTabSz="685800" fontAlgn="auto">
                <a:spcBef>
                  <a:spcPts val="0"/>
                </a:spcBef>
                <a:spcAft>
                  <a:spcPts val="0"/>
                </a:spcAft>
                <a:defRPr/>
              </a:pPr>
              <a:endParaRPr lang="zh-CN" altLang="en-US" sz="8000" dirty="0">
                <a:solidFill>
                  <a:prstClr val="white">
                    <a:lumMod val="95000"/>
                  </a:prstClr>
                </a:solidFill>
                <a:cs typeface="Arial" panose="020B0604020202020204" pitchFamily="34" charset="0"/>
                <a:sym typeface="+mn-lt"/>
              </a:endParaRPr>
            </a:p>
          </p:txBody>
        </p:sp>
      </p:grpSp>
      <p:sp>
        <p:nvSpPr>
          <p:cNvPr id="3" name="文本框 2"/>
          <p:cNvSpPr txBox="1"/>
          <p:nvPr>
            <p:custDataLst>
              <p:tags r:id="rId1"/>
            </p:custDataLst>
          </p:nvPr>
        </p:nvSpPr>
        <p:spPr>
          <a:xfrm>
            <a:off x="1332298" y="2045153"/>
            <a:ext cx="866273" cy="912808"/>
          </a:xfrm>
          <a:prstGeom prst="rect">
            <a:avLst/>
          </a:prstGeom>
          <a:noFill/>
        </p:spPr>
        <p:txBody>
          <a:bodyPr wrap="square" rtlCol="0">
            <a:normAutofit fontScale="90000" lnSpcReduction="10000"/>
          </a:bodyPr>
          <a:lstStyle/>
          <a:p>
            <a:pPr>
              <a:lnSpc>
                <a:spcPct val="120000"/>
              </a:lnSpc>
            </a:pPr>
            <a:r>
              <a:rPr lang="en-US" altLang="zh-CN" sz="5025" b="1" dirty="0">
                <a:latin typeface="Arial" panose="020B0604020202020204" pitchFamily="34" charset="0"/>
                <a:ea typeface="微软雅黑" panose="020B0503020204020204" pitchFamily="34" charset="-122"/>
                <a:cs typeface="Arial" panose="020B0604020202020204" pitchFamily="34" charset="0"/>
              </a:rPr>
              <a:t>02</a:t>
            </a:r>
            <a:endParaRPr lang="zh-CN" altLang="en-US" sz="5025" b="1" dirty="0">
              <a:latin typeface="Arial" panose="020B0604020202020204" pitchFamily="34" charset="0"/>
              <a:ea typeface="微软雅黑" panose="020B0503020204020204" pitchFamily="34" charset="-122"/>
              <a:cs typeface="Arial" panose="020B0604020202020204" pitchFamily="34" charset="0"/>
            </a:endParaRPr>
          </a:p>
        </p:txBody>
      </p:sp>
      <p:sp>
        <p:nvSpPr>
          <p:cNvPr id="2" name="TextBox 48"/>
          <p:cNvSpPr txBox="1"/>
          <p:nvPr/>
        </p:nvSpPr>
        <p:spPr>
          <a:xfrm>
            <a:off x="3060725" y="2196281"/>
            <a:ext cx="6840760" cy="759460"/>
          </a:xfrm>
          <a:prstGeom prst="rect">
            <a:avLst/>
          </a:prstGeom>
          <a:noFill/>
        </p:spPr>
        <p:txBody>
          <a:bodyPr wrap="square" lIns="68571" tIns="34284" rIns="68571" bIns="34284" rtlCol="0">
            <a:spAutoFit/>
          </a:bodyPr>
          <a:lstStyle/>
          <a:p>
            <a:pPr defTabSz="685800" fontAlgn="auto">
              <a:spcBef>
                <a:spcPts val="0"/>
              </a:spcBef>
              <a:spcAft>
                <a:spcPts val="0"/>
              </a:spcAft>
            </a:pPr>
            <a:r>
              <a:rPr lang="zh-CN" altLang="en-US" sz="4500" dirty="0" smtClean="0">
                <a:solidFill>
                  <a:prstClr val="white"/>
                </a:solidFill>
                <a:latin typeface="黑体" panose="02010609060101010101" pitchFamily="49" charset="-122"/>
                <a:ea typeface="黑体" panose="02010609060101010101" pitchFamily="49" charset="-122"/>
                <a:cs typeface="+mn-ea"/>
                <a:sym typeface="+mn-lt"/>
              </a:rPr>
              <a:t>我国煤矿防治水形势</a:t>
            </a:r>
            <a:endParaRPr lang="zh-CN" altLang="en-US" sz="4500" dirty="0">
              <a:solidFill>
                <a:prstClr val="white"/>
              </a:solidFill>
              <a:latin typeface="黑体" panose="02010609060101010101" pitchFamily="49" charset="-122"/>
              <a:ea typeface="黑体" panose="02010609060101010101" pitchFamily="49"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81265_2*l_h_i*1_1_2"/>
  <p:tag name="KSO_WM_TEMPLATE_CATEGORY" val="diagram"/>
  <p:tag name="KSO_WM_TEMPLATE_INDEX" val="20181265"/>
  <p:tag name="KSO_WM_UNIT_LAYERLEVEL" val="1_1_1"/>
  <p:tag name="KSO_WM_TAG_VERSION" val="1.0"/>
  <p:tag name="KSO_WM_UNIT_TEXT_FILL_FORE_SCHEMECOLOR_INDEX" val="13"/>
  <p:tag name="KSO_WM_UNIT_TEXT_FILL_TYPE" val="1"/>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81265_2*l_h_i*1_1_2"/>
  <p:tag name="KSO_WM_TEMPLATE_CATEGORY" val="diagram"/>
  <p:tag name="KSO_WM_TEMPLATE_INDEX" val="20181265"/>
  <p:tag name="KSO_WM_UNIT_LAYERLEVEL" val="1_1_1"/>
  <p:tag name="KSO_WM_TAG_VERSION" val="1.0"/>
  <p:tag name="KSO_WM_UNIT_TEXT_FILL_FORE_SCHEMECOLOR_INDEX" val="13"/>
  <p:tag name="KSO_WM_UNIT_TEXT_FILL_TYPE" val="1"/>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81265_2*l_h_i*1_1_2"/>
  <p:tag name="KSO_WM_TEMPLATE_CATEGORY" val="diagram"/>
  <p:tag name="KSO_WM_TEMPLATE_INDEX" val="20181265"/>
  <p:tag name="KSO_WM_UNIT_LAYERLEVEL" val="1_1_1"/>
  <p:tag name="KSO_WM_TAG_VERSION" val="1.0"/>
  <p:tag name="KSO_WM_UNIT_TEXT_FILL_FORE_SCHEMECOLOR_INDEX" val="13"/>
  <p:tag name="KSO_WM_UNIT_TEXT_FILL_TYPE" val="1"/>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81265_2*l_h_i*1_1_2"/>
  <p:tag name="KSO_WM_TEMPLATE_CATEGORY" val="diagram"/>
  <p:tag name="KSO_WM_TEMPLATE_INDEX" val="20181265"/>
  <p:tag name="KSO_WM_UNIT_LAYERLEVEL" val="1_1_1"/>
  <p:tag name="KSO_WM_TAG_VERSION" val="1.0"/>
  <p:tag name="KSO_WM_UNIT_TEXT_FILL_FORE_SCHEMECOLOR_INDEX" val="13"/>
  <p:tag name="KSO_WM_UNIT_TEXT_FILL_TYPE" val="1"/>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81265_2*l_h_i*1_1_2"/>
  <p:tag name="KSO_WM_TEMPLATE_CATEGORY" val="diagram"/>
  <p:tag name="KSO_WM_TEMPLATE_INDEX" val="20181265"/>
  <p:tag name="KSO_WM_UNIT_LAYERLEVEL" val="1_1_1"/>
  <p:tag name="KSO_WM_TAG_VERSION" val="1.0"/>
  <p:tag name="KSO_WM_UNIT_TEXT_FILL_FORE_SCHEMECOLOR_INDEX" val="13"/>
  <p:tag name="KSO_WM_UNIT_TEXT_FILL_TYPE" val="1"/>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第一PPT，www.1ppt.com">
  <a:themeElements>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outerShdw blurRad="50800" dist="38100" dir="2700000" algn="tl" rotWithShape="0">
            <a:prstClr val="black">
              <a:alpha val="40000"/>
            </a:prstClr>
          </a:outerShdw>
          <a:reflection blurRad="6350" stA="50000" endA="300" endPos="38500" dist="50800" dir="5400000" sy="-100000" algn="bl" rotWithShape="0"/>
        </a:effectLst>
      </a:spPr>
      <a:bodyPr wrap="square" lIns="91408" tIns="45703" rIns="91408" bIns="45703" rtlCol="0">
        <a:spAutoFit/>
      </a:bodyPr>
      <a:lstStyle>
        <a:defPPr algn="ctr">
          <a:lnSpc>
            <a:spcPct val="150000"/>
          </a:lnSpc>
          <a:defRPr b="1" dirty="0" smtClean="0">
            <a:solidFill>
              <a:srgbClr val="1608CE"/>
            </a:solidFill>
            <a:latin typeface="黑体" panose="02010609060101010101" pitchFamily="49" charset="-122"/>
            <a:ea typeface="黑体" panose="02010609060101010101" pitchFamily="49"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5588</Words>
  <Application>Microsoft Office PowerPoint</Application>
  <PresentationFormat>自定义</PresentationFormat>
  <Paragraphs>386</Paragraphs>
  <Slides>42</Slides>
  <Notes>4</Notes>
  <HiddenSlides>0</HiddenSlides>
  <MMClips>0</MMClips>
  <ScaleCrop>false</ScaleCrop>
  <HeadingPairs>
    <vt:vector size="8" baseType="variant">
      <vt:variant>
        <vt:lpstr>已用的字体</vt:lpstr>
      </vt:variant>
      <vt:variant>
        <vt:i4>14</vt:i4>
      </vt:variant>
      <vt:variant>
        <vt:lpstr>主题</vt:lpstr>
      </vt:variant>
      <vt:variant>
        <vt:i4>3</vt:i4>
      </vt:variant>
      <vt:variant>
        <vt:lpstr>嵌入 OLE 服务器</vt:lpstr>
      </vt:variant>
      <vt:variant>
        <vt:i4>1</vt:i4>
      </vt:variant>
      <vt:variant>
        <vt:lpstr>幻灯片标题</vt:lpstr>
      </vt:variant>
      <vt:variant>
        <vt:i4>42</vt:i4>
      </vt:variant>
    </vt:vector>
  </HeadingPairs>
  <TitlesOfParts>
    <vt:vector size="60" baseType="lpstr">
      <vt:lpstr>Helvetica Light</vt:lpstr>
      <vt:lpstr>Lato</vt:lpstr>
      <vt:lpstr>等线</vt:lpstr>
      <vt:lpstr>黑体</vt:lpstr>
      <vt:lpstr>楷体_GB2312</vt:lpstr>
      <vt:lpstr>宋体</vt:lpstr>
      <vt:lpstr>微软雅黑</vt:lpstr>
      <vt:lpstr>Agency FB</vt:lpstr>
      <vt:lpstr>Arial</vt:lpstr>
      <vt:lpstr>Calibri</vt:lpstr>
      <vt:lpstr>Calibri Light</vt:lpstr>
      <vt:lpstr>Times New Roman</vt:lpstr>
      <vt:lpstr>Verdana</vt:lpstr>
      <vt:lpstr>Wingdings</vt:lpstr>
      <vt:lpstr>第一PPT，www.1ppt.com</vt:lpstr>
      <vt:lpstr>2_Office 主题</vt:lpstr>
      <vt:lpstr>1_Office 主题​​</vt:lpstr>
      <vt:lpstr>图表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www.1ppt.com</dc:title>
  <dc:creator>user</dc:creator>
  <cp:lastModifiedBy>王锋利</cp:lastModifiedBy>
  <cp:revision>1812</cp:revision>
  <dcterms:created xsi:type="dcterms:W3CDTF">2013-07-25T03:25:00Z</dcterms:created>
  <dcterms:modified xsi:type="dcterms:W3CDTF">2023-05-09T08:53:34Z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A025889DB20D4146B3B30699E686A6F8_13</vt:lpwstr>
  </property>
  <property fmtid="{D5CDD505-2E9C-101B-9397-08002B2CF9AE}" pid="3" name="KSOProductBuildVer">
    <vt:lpwstr>2052-10.1.0.7698</vt:lpwstr>
  </property>
</Properties>
</file>